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4.svg" ContentType="image/svg+xml"/>
  <Override PartName="/ppt/media/image55.svg" ContentType="image/svg+xml"/>
  <Override PartName="/ppt/media/image57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9"/>
  </p:handoutMasterIdLst>
  <p:sldIdLst>
    <p:sldId id="256" r:id="rId4"/>
    <p:sldId id="257" r:id="rId6"/>
    <p:sldId id="258" r:id="rId7"/>
    <p:sldId id="260" r:id="rId8"/>
    <p:sldId id="259" r:id="rId9"/>
    <p:sldId id="273" r:id="rId10"/>
    <p:sldId id="262" r:id="rId11"/>
    <p:sldId id="263" r:id="rId12"/>
    <p:sldId id="264" r:id="rId13"/>
    <p:sldId id="265" r:id="rId14"/>
    <p:sldId id="266" r:id="rId15"/>
    <p:sldId id="293" r:id="rId16"/>
    <p:sldId id="292" r:id="rId17"/>
    <p:sldId id="267" r:id="rId18"/>
    <p:sldId id="274" r:id="rId19"/>
    <p:sldId id="276" r:id="rId20"/>
    <p:sldId id="277" r:id="rId21"/>
    <p:sldId id="278" r:id="rId22"/>
    <p:sldId id="279" r:id="rId23"/>
    <p:sldId id="295" r:id="rId24"/>
    <p:sldId id="275" r:id="rId25"/>
    <p:sldId id="294" r:id="rId26"/>
    <p:sldId id="281" r:id="rId27"/>
    <p:sldId id="272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pos="5128" userDrawn="1">
          <p15:clr>
            <a:srgbClr val="A4A3A4"/>
          </p15:clr>
        </p15:guide>
        <p15:guide id="4" pos="7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61"/>
    <a:srgbClr val="FF944B"/>
    <a:srgbClr val="778599"/>
    <a:srgbClr val="FF8989"/>
    <a:srgbClr val="738395"/>
    <a:srgbClr val="5E6C7C"/>
    <a:srgbClr val="689FF8"/>
    <a:srgbClr val="5896F7"/>
    <a:srgbClr val="FE9F1B"/>
    <a:srgbClr val="FE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486" y="726"/>
      </p:cViewPr>
      <p:guideLst>
        <p:guide orient="horz" pos="2200"/>
        <p:guide pos="3984"/>
        <p:guide pos="5128"/>
        <p:guide pos="7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39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Righteous" panose="02010506000000020000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Righteous" panose="02010506000000020000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FF9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Righteous" panose="02010506000000020000" pitchFamily="2" charset="0"/>
                  </a:endParaRPr>
                </a:p>
              </p:txBody>
            </p:sp>
            <p:sp>
              <p:nvSpPr>
                <p:cNvPr id="14" name="矩形: 圆角 13"/>
                <p:cNvSpPr/>
                <p:nvPr/>
              </p:nvSpPr>
              <p:spPr>
                <a:xfrm>
                  <a:off x="95250" y="88900"/>
                  <a:ext cx="12001500" cy="6680200"/>
                </a:xfrm>
                <a:prstGeom prst="roundRect">
                  <a:avLst>
                    <a:gd name="adj" fmla="val 8564"/>
                  </a:avLst>
                </a:prstGeom>
                <a:solidFill>
                  <a:srgbClr val="FFF8F3"/>
                </a:solidFill>
                <a:ln>
                  <a:solidFill>
                    <a:srgbClr val="131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anrope SemiBold" charset="0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998200" y="6528382"/>
                <a:ext cx="1098550" cy="240718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909" y="326010"/>
              <a:ext cx="804289" cy="804289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41706" y="465711"/>
              <a:ext cx="806385" cy="53759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ighteous" panose="02010506000000020000" pitchFamily="2" charset="0"/>
          <a:ea typeface="Righteous" panose="02010506000000020000" pitchFamily="2" charset="0"/>
          <a:cs typeface="Righteous" panose="0201050600000002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FF9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Righteous" panose="02010506000000020000" pitchFamily="2" charset="0"/>
                  </a:endParaRPr>
                </a:p>
              </p:txBody>
            </p:sp>
            <p:sp>
              <p:nvSpPr>
                <p:cNvPr id="14" name="矩形: 圆角 13"/>
                <p:cNvSpPr/>
                <p:nvPr/>
              </p:nvSpPr>
              <p:spPr>
                <a:xfrm>
                  <a:off x="95250" y="88900"/>
                  <a:ext cx="12001500" cy="6680200"/>
                </a:xfrm>
                <a:prstGeom prst="roundRect">
                  <a:avLst>
                    <a:gd name="adj" fmla="val 8564"/>
                  </a:avLst>
                </a:prstGeom>
                <a:solidFill>
                  <a:srgbClr val="FFF8F3"/>
                </a:solidFill>
                <a:ln>
                  <a:solidFill>
                    <a:srgbClr val="131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anrope SemiBold" charset="0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998200" y="6528382"/>
                <a:ext cx="1098550" cy="240718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909" y="326010"/>
              <a:ext cx="804289" cy="804289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41706" y="465711"/>
              <a:ext cx="806385" cy="53759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ighteous" panose="02010506000000020000" pitchFamily="2" charset="0"/>
          <a:ea typeface="Righteous" panose="02010506000000020000" pitchFamily="2" charset="0"/>
          <a:cs typeface="Righteous" panose="0201050600000002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5" Type="http://schemas.openxmlformats.org/officeDocument/2006/relationships/tags" Target="../tags/tag1.xml"/><Relationship Id="rId14" Type="http://schemas.openxmlformats.org/officeDocument/2006/relationships/image" Target="../media/image6.svg"/><Relationship Id="rId13" Type="http://schemas.openxmlformats.org/officeDocument/2006/relationships/image" Target="../media/image5.png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image" Target="../media/image4.sv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tags" Target="../tags/tag9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../media/image3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tags" Target="../tags/tag25.xml"/><Relationship Id="rId3" Type="http://schemas.openxmlformats.org/officeDocument/2006/relationships/image" Target="../media/image44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tags" Target="../tags/tag30.xml"/><Relationship Id="rId2" Type="http://schemas.openxmlformats.org/officeDocument/2006/relationships/image" Target="../media/image44.png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tags" Target="../tags/tag2.xml"/><Relationship Id="rId10" Type="http://schemas.openxmlformats.org/officeDocument/2006/relationships/image" Target="../media/image10.sv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GIF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53.png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tags" Target="../tags/tag3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34.svg"/><Relationship Id="rId21" Type="http://schemas.openxmlformats.org/officeDocument/2006/relationships/image" Target="../media/image33.png"/><Relationship Id="rId20" Type="http://schemas.openxmlformats.org/officeDocument/2006/relationships/image" Target="../media/image16.svg"/><Relationship Id="rId2" Type="http://schemas.openxmlformats.org/officeDocument/2006/relationships/image" Target="../media/image4.svg"/><Relationship Id="rId19" Type="http://schemas.openxmlformats.org/officeDocument/2006/relationships/image" Target="../media/image15.png"/><Relationship Id="rId18" Type="http://schemas.openxmlformats.org/officeDocument/2006/relationships/image" Target="../media/image14.svg"/><Relationship Id="rId17" Type="http://schemas.openxmlformats.org/officeDocument/2006/relationships/image" Target="../media/image13.png"/><Relationship Id="rId16" Type="http://schemas.openxmlformats.org/officeDocument/2006/relationships/image" Target="../media/image12.svg"/><Relationship Id="rId15" Type="http://schemas.openxmlformats.org/officeDocument/2006/relationships/image" Target="../media/image11.png"/><Relationship Id="rId14" Type="http://schemas.openxmlformats.org/officeDocument/2006/relationships/image" Target="../media/image10.svg"/><Relationship Id="rId13" Type="http://schemas.openxmlformats.org/officeDocument/2006/relationships/image" Target="../media/image9.png"/><Relationship Id="rId12" Type="http://schemas.openxmlformats.org/officeDocument/2006/relationships/image" Target="../media/image2.svg"/><Relationship Id="rId11" Type="http://schemas.openxmlformats.org/officeDocument/2006/relationships/image" Target="../media/image1.png"/><Relationship Id="rId10" Type="http://schemas.openxmlformats.org/officeDocument/2006/relationships/image" Target="../media/image19.sv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2444" y="5709171"/>
            <a:ext cx="5041780" cy="42954"/>
          </a:xfrm>
          <a:prstGeom prst="rect">
            <a:avLst/>
          </a:prstGeom>
          <a:solidFill>
            <a:srgbClr val="13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985319" y="2170395"/>
            <a:ext cx="4661639" cy="3534832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773" y="3052902"/>
            <a:ext cx="706966" cy="465345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1293" y="1144734"/>
            <a:ext cx="706967" cy="904918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6081" y="2383017"/>
            <a:ext cx="545885" cy="3669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682048" y="1543640"/>
            <a:ext cx="247606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DRDO</a:t>
            </a:r>
            <a:endParaRPr lang="en-US" altLang="zh-CN" sz="2000" dirty="0">
              <a:solidFill>
                <a:schemeClr val="accent1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44501" y="1306097"/>
            <a:ext cx="816962" cy="816962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6329998" y="4786614"/>
            <a:ext cx="48317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338019" y="52078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1" name="Oval 28"/>
          <p:cNvSpPr/>
          <p:nvPr/>
        </p:nvSpPr>
        <p:spPr>
          <a:xfrm>
            <a:off x="6482625" y="5353064"/>
            <a:ext cx="216318" cy="215157"/>
          </a:xfrm>
          <a:custGeom>
            <a:avLst/>
            <a:gdLst>
              <a:gd name="T0" fmla="*/ 6400 w 11648"/>
              <a:gd name="T1" fmla="*/ 1376 h 11584"/>
              <a:gd name="T2" fmla="*/ 8000 w 11648"/>
              <a:gd name="T3" fmla="*/ 2432 h 11584"/>
              <a:gd name="T4" fmla="*/ 9728 w 11648"/>
              <a:gd name="T5" fmla="*/ 2464 h 11584"/>
              <a:gd name="T6" fmla="*/ 9472 w 11648"/>
              <a:gd name="T7" fmla="*/ 4544 h 11584"/>
              <a:gd name="T8" fmla="*/ 10944 w 11648"/>
              <a:gd name="T9" fmla="*/ 5760 h 11584"/>
              <a:gd name="T10" fmla="*/ 9472 w 11648"/>
              <a:gd name="T11" fmla="*/ 6976 h 11584"/>
              <a:gd name="T12" fmla="*/ 9728 w 11648"/>
              <a:gd name="T13" fmla="*/ 9056 h 11584"/>
              <a:gd name="T14" fmla="*/ 8000 w 11648"/>
              <a:gd name="T15" fmla="*/ 9088 h 11584"/>
              <a:gd name="T16" fmla="*/ 6400 w 11648"/>
              <a:gd name="T17" fmla="*/ 10144 h 11584"/>
              <a:gd name="T18" fmla="*/ 5376 w 11648"/>
              <a:gd name="T19" fmla="*/ 10848 h 11584"/>
              <a:gd name="T20" fmla="*/ 4096 w 11648"/>
              <a:gd name="T21" fmla="*/ 9184 h 11584"/>
              <a:gd name="T22" fmla="*/ 2528 w 11648"/>
              <a:gd name="T23" fmla="*/ 9664 h 11584"/>
              <a:gd name="T24" fmla="*/ 2400 w 11648"/>
              <a:gd name="T25" fmla="*/ 7488 h 11584"/>
              <a:gd name="T26" fmla="*/ 736 w 11648"/>
              <a:gd name="T27" fmla="*/ 6208 h 11584"/>
              <a:gd name="T28" fmla="*/ 1440 w 11648"/>
              <a:gd name="T29" fmla="*/ 5184 h 11584"/>
              <a:gd name="T30" fmla="*/ 2336 w 11648"/>
              <a:gd name="T31" fmla="*/ 3040 h 11584"/>
              <a:gd name="T32" fmla="*/ 3104 w 11648"/>
              <a:gd name="T33" fmla="*/ 2272 h 11584"/>
              <a:gd name="T34" fmla="*/ 4608 w 11648"/>
              <a:gd name="T35" fmla="*/ 2112 h 11584"/>
              <a:gd name="T36" fmla="*/ 5824 w 11648"/>
              <a:gd name="T37" fmla="*/ 640 h 11584"/>
              <a:gd name="T38" fmla="*/ 4800 w 11648"/>
              <a:gd name="T39" fmla="*/ 320 h 11584"/>
              <a:gd name="T40" fmla="*/ 3808 w 11648"/>
              <a:gd name="T41" fmla="*/ 1792 h 11584"/>
              <a:gd name="T42" fmla="*/ 2688 w 11648"/>
              <a:gd name="T43" fmla="*/ 1216 h 11584"/>
              <a:gd name="T44" fmla="*/ 1216 w 11648"/>
              <a:gd name="T45" fmla="*/ 2304 h 11584"/>
              <a:gd name="T46" fmla="*/ 1792 w 11648"/>
              <a:gd name="T47" fmla="*/ 3776 h 11584"/>
              <a:gd name="T48" fmla="*/ 320 w 11648"/>
              <a:gd name="T49" fmla="*/ 4768 h 11584"/>
              <a:gd name="T50" fmla="*/ 64 w 11648"/>
              <a:gd name="T51" fmla="*/ 6560 h 11584"/>
              <a:gd name="T52" fmla="*/ 1536 w 11648"/>
              <a:gd name="T53" fmla="*/ 7200 h 11584"/>
              <a:gd name="T54" fmla="*/ 1216 w 11648"/>
              <a:gd name="T55" fmla="*/ 8896 h 11584"/>
              <a:gd name="T56" fmla="*/ 2496 w 11648"/>
              <a:gd name="T57" fmla="*/ 10432 h 11584"/>
              <a:gd name="T58" fmla="*/ 3648 w 11648"/>
              <a:gd name="T59" fmla="*/ 9760 h 11584"/>
              <a:gd name="T60" fmla="*/ 4640 w 11648"/>
              <a:gd name="T61" fmla="*/ 10304 h 11584"/>
              <a:gd name="T62" fmla="*/ 5824 w 11648"/>
              <a:gd name="T63" fmla="*/ 11584 h 11584"/>
              <a:gd name="T64" fmla="*/ 7008 w 11648"/>
              <a:gd name="T65" fmla="*/ 10304 h 11584"/>
              <a:gd name="T66" fmla="*/ 8000 w 11648"/>
              <a:gd name="T67" fmla="*/ 9760 h 11584"/>
              <a:gd name="T68" fmla="*/ 9152 w 11648"/>
              <a:gd name="T69" fmla="*/ 10432 h 11584"/>
              <a:gd name="T70" fmla="*/ 10432 w 11648"/>
              <a:gd name="T71" fmla="*/ 8896 h 11584"/>
              <a:gd name="T72" fmla="*/ 10112 w 11648"/>
              <a:gd name="T73" fmla="*/ 7200 h 11584"/>
              <a:gd name="T74" fmla="*/ 11584 w 11648"/>
              <a:gd name="T75" fmla="*/ 6560 h 11584"/>
              <a:gd name="T76" fmla="*/ 11328 w 11648"/>
              <a:gd name="T77" fmla="*/ 4768 h 11584"/>
              <a:gd name="T78" fmla="*/ 9856 w 11648"/>
              <a:gd name="T79" fmla="*/ 3776 h 11584"/>
              <a:gd name="T80" fmla="*/ 10432 w 11648"/>
              <a:gd name="T81" fmla="*/ 2304 h 11584"/>
              <a:gd name="T82" fmla="*/ 8960 w 11648"/>
              <a:gd name="T83" fmla="*/ 1216 h 11584"/>
              <a:gd name="T84" fmla="*/ 7840 w 11648"/>
              <a:gd name="T85" fmla="*/ 1792 h 11584"/>
              <a:gd name="T86" fmla="*/ 6848 w 11648"/>
              <a:gd name="T87" fmla="*/ 320 h 11584"/>
              <a:gd name="T88" fmla="*/ 5824 w 11648"/>
              <a:gd name="T89" fmla="*/ 4480 h 11584"/>
              <a:gd name="T90" fmla="*/ 4544 w 11648"/>
              <a:gd name="T91" fmla="*/ 5760 h 11584"/>
              <a:gd name="T92" fmla="*/ 3904 w 11648"/>
              <a:gd name="T93" fmla="*/ 5760 h 11584"/>
              <a:gd name="T94" fmla="*/ 5824 w 11648"/>
              <a:gd name="T95" fmla="*/ 3840 h 1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648" h="11584">
                <a:moveTo>
                  <a:pt x="5824" y="640"/>
                </a:moveTo>
                <a:cubicBezTo>
                  <a:pt x="5984" y="640"/>
                  <a:pt x="6112" y="640"/>
                  <a:pt x="6272" y="672"/>
                </a:cubicBezTo>
                <a:lnTo>
                  <a:pt x="6400" y="1376"/>
                </a:lnTo>
                <a:cubicBezTo>
                  <a:pt x="6464" y="1728"/>
                  <a:pt x="6720" y="2016"/>
                  <a:pt x="7040" y="2112"/>
                </a:cubicBezTo>
                <a:cubicBezTo>
                  <a:pt x="7200" y="2176"/>
                  <a:pt x="7392" y="2240"/>
                  <a:pt x="7552" y="2336"/>
                </a:cubicBezTo>
                <a:cubicBezTo>
                  <a:pt x="7680" y="2400"/>
                  <a:pt x="7840" y="2432"/>
                  <a:pt x="8000" y="2432"/>
                </a:cubicBezTo>
                <a:cubicBezTo>
                  <a:pt x="8192" y="2432"/>
                  <a:pt x="8384" y="2368"/>
                  <a:pt x="8544" y="2272"/>
                </a:cubicBezTo>
                <a:lnTo>
                  <a:pt x="9120" y="1856"/>
                </a:lnTo>
                <a:cubicBezTo>
                  <a:pt x="9344" y="2048"/>
                  <a:pt x="9568" y="2240"/>
                  <a:pt x="9728" y="2464"/>
                </a:cubicBezTo>
                <a:lnTo>
                  <a:pt x="9312" y="3040"/>
                </a:lnTo>
                <a:cubicBezTo>
                  <a:pt x="9120" y="3328"/>
                  <a:pt x="9088" y="3712"/>
                  <a:pt x="9248" y="4032"/>
                </a:cubicBezTo>
                <a:cubicBezTo>
                  <a:pt x="9344" y="4192"/>
                  <a:pt x="9408" y="4352"/>
                  <a:pt x="9472" y="4544"/>
                </a:cubicBezTo>
                <a:cubicBezTo>
                  <a:pt x="9600" y="4896"/>
                  <a:pt x="9856" y="5120"/>
                  <a:pt x="10208" y="5184"/>
                </a:cubicBezTo>
                <a:lnTo>
                  <a:pt x="10912" y="5312"/>
                </a:lnTo>
                <a:cubicBezTo>
                  <a:pt x="10912" y="5472"/>
                  <a:pt x="10944" y="5600"/>
                  <a:pt x="10944" y="5760"/>
                </a:cubicBezTo>
                <a:cubicBezTo>
                  <a:pt x="10944" y="5920"/>
                  <a:pt x="10944" y="6048"/>
                  <a:pt x="10912" y="6208"/>
                </a:cubicBezTo>
                <a:lnTo>
                  <a:pt x="10208" y="6336"/>
                </a:lnTo>
                <a:cubicBezTo>
                  <a:pt x="9856" y="6400"/>
                  <a:pt x="9568" y="6656"/>
                  <a:pt x="9472" y="6976"/>
                </a:cubicBezTo>
                <a:cubicBezTo>
                  <a:pt x="9408" y="7136"/>
                  <a:pt x="9344" y="7328"/>
                  <a:pt x="9248" y="7488"/>
                </a:cubicBezTo>
                <a:cubicBezTo>
                  <a:pt x="9088" y="7808"/>
                  <a:pt x="9120" y="8192"/>
                  <a:pt x="9312" y="8480"/>
                </a:cubicBezTo>
                <a:lnTo>
                  <a:pt x="9728" y="9056"/>
                </a:lnTo>
                <a:cubicBezTo>
                  <a:pt x="9536" y="9280"/>
                  <a:pt x="9344" y="9504"/>
                  <a:pt x="9120" y="9664"/>
                </a:cubicBezTo>
                <a:lnTo>
                  <a:pt x="8544" y="9248"/>
                </a:lnTo>
                <a:cubicBezTo>
                  <a:pt x="8384" y="9120"/>
                  <a:pt x="8192" y="9088"/>
                  <a:pt x="8000" y="9088"/>
                </a:cubicBezTo>
                <a:cubicBezTo>
                  <a:pt x="7840" y="9088"/>
                  <a:pt x="7712" y="9120"/>
                  <a:pt x="7552" y="9184"/>
                </a:cubicBezTo>
                <a:cubicBezTo>
                  <a:pt x="7392" y="9280"/>
                  <a:pt x="7232" y="9344"/>
                  <a:pt x="7040" y="9408"/>
                </a:cubicBezTo>
                <a:cubicBezTo>
                  <a:pt x="6688" y="9536"/>
                  <a:pt x="6464" y="9792"/>
                  <a:pt x="6400" y="10144"/>
                </a:cubicBezTo>
                <a:lnTo>
                  <a:pt x="6272" y="10848"/>
                </a:lnTo>
                <a:cubicBezTo>
                  <a:pt x="6112" y="10848"/>
                  <a:pt x="5984" y="10880"/>
                  <a:pt x="5824" y="10880"/>
                </a:cubicBezTo>
                <a:cubicBezTo>
                  <a:pt x="5664" y="10880"/>
                  <a:pt x="5536" y="10880"/>
                  <a:pt x="5376" y="10848"/>
                </a:cubicBezTo>
                <a:lnTo>
                  <a:pt x="5248" y="10144"/>
                </a:lnTo>
                <a:cubicBezTo>
                  <a:pt x="5184" y="9792"/>
                  <a:pt x="4928" y="9504"/>
                  <a:pt x="4608" y="9408"/>
                </a:cubicBezTo>
                <a:cubicBezTo>
                  <a:pt x="4448" y="9344"/>
                  <a:pt x="4256" y="9280"/>
                  <a:pt x="4096" y="9184"/>
                </a:cubicBezTo>
                <a:cubicBezTo>
                  <a:pt x="3968" y="9120"/>
                  <a:pt x="3808" y="9088"/>
                  <a:pt x="3648" y="9088"/>
                </a:cubicBezTo>
                <a:cubicBezTo>
                  <a:pt x="3456" y="9088"/>
                  <a:pt x="3264" y="9152"/>
                  <a:pt x="3104" y="9248"/>
                </a:cubicBezTo>
                <a:lnTo>
                  <a:pt x="2528" y="9664"/>
                </a:lnTo>
                <a:cubicBezTo>
                  <a:pt x="2304" y="9472"/>
                  <a:pt x="2080" y="9280"/>
                  <a:pt x="1920" y="9056"/>
                </a:cubicBezTo>
                <a:lnTo>
                  <a:pt x="2336" y="8480"/>
                </a:lnTo>
                <a:cubicBezTo>
                  <a:pt x="2528" y="8192"/>
                  <a:pt x="2560" y="7808"/>
                  <a:pt x="2400" y="7488"/>
                </a:cubicBezTo>
                <a:cubicBezTo>
                  <a:pt x="2304" y="7328"/>
                  <a:pt x="2240" y="7168"/>
                  <a:pt x="2176" y="6976"/>
                </a:cubicBezTo>
                <a:cubicBezTo>
                  <a:pt x="2048" y="6624"/>
                  <a:pt x="1792" y="6400"/>
                  <a:pt x="1440" y="6336"/>
                </a:cubicBezTo>
                <a:lnTo>
                  <a:pt x="736" y="6208"/>
                </a:lnTo>
                <a:cubicBezTo>
                  <a:pt x="736" y="6048"/>
                  <a:pt x="704" y="5920"/>
                  <a:pt x="704" y="5760"/>
                </a:cubicBezTo>
                <a:cubicBezTo>
                  <a:pt x="704" y="5600"/>
                  <a:pt x="704" y="5472"/>
                  <a:pt x="736" y="5312"/>
                </a:cubicBezTo>
                <a:lnTo>
                  <a:pt x="1440" y="5184"/>
                </a:lnTo>
                <a:cubicBezTo>
                  <a:pt x="1792" y="5120"/>
                  <a:pt x="2080" y="4864"/>
                  <a:pt x="2176" y="4544"/>
                </a:cubicBezTo>
                <a:cubicBezTo>
                  <a:pt x="2240" y="4384"/>
                  <a:pt x="2304" y="4192"/>
                  <a:pt x="2400" y="4032"/>
                </a:cubicBezTo>
                <a:cubicBezTo>
                  <a:pt x="2560" y="3712"/>
                  <a:pt x="2528" y="3328"/>
                  <a:pt x="2336" y="3040"/>
                </a:cubicBezTo>
                <a:lnTo>
                  <a:pt x="1920" y="2464"/>
                </a:lnTo>
                <a:cubicBezTo>
                  <a:pt x="2112" y="2240"/>
                  <a:pt x="2304" y="2016"/>
                  <a:pt x="2528" y="1856"/>
                </a:cubicBezTo>
                <a:lnTo>
                  <a:pt x="3104" y="2272"/>
                </a:lnTo>
                <a:cubicBezTo>
                  <a:pt x="3264" y="2400"/>
                  <a:pt x="3456" y="2432"/>
                  <a:pt x="3648" y="2432"/>
                </a:cubicBezTo>
                <a:cubicBezTo>
                  <a:pt x="3808" y="2432"/>
                  <a:pt x="3936" y="2400"/>
                  <a:pt x="4096" y="2336"/>
                </a:cubicBezTo>
                <a:cubicBezTo>
                  <a:pt x="4256" y="2240"/>
                  <a:pt x="4416" y="2176"/>
                  <a:pt x="4608" y="2112"/>
                </a:cubicBezTo>
                <a:cubicBezTo>
                  <a:pt x="4960" y="1984"/>
                  <a:pt x="5184" y="1728"/>
                  <a:pt x="5248" y="1376"/>
                </a:cubicBezTo>
                <a:lnTo>
                  <a:pt x="5376" y="672"/>
                </a:lnTo>
                <a:cubicBezTo>
                  <a:pt x="5536" y="640"/>
                  <a:pt x="5664" y="640"/>
                  <a:pt x="5824" y="640"/>
                </a:cubicBezTo>
                <a:moveTo>
                  <a:pt x="5824" y="0"/>
                </a:moveTo>
                <a:cubicBezTo>
                  <a:pt x="5568" y="0"/>
                  <a:pt x="5312" y="32"/>
                  <a:pt x="5056" y="64"/>
                </a:cubicBezTo>
                <a:cubicBezTo>
                  <a:pt x="4928" y="96"/>
                  <a:pt x="4800" y="192"/>
                  <a:pt x="4800" y="320"/>
                </a:cubicBezTo>
                <a:lnTo>
                  <a:pt x="4640" y="1280"/>
                </a:lnTo>
                <a:cubicBezTo>
                  <a:pt x="4608" y="1408"/>
                  <a:pt x="4544" y="1504"/>
                  <a:pt x="4416" y="1536"/>
                </a:cubicBezTo>
                <a:cubicBezTo>
                  <a:pt x="4224" y="1600"/>
                  <a:pt x="4000" y="1696"/>
                  <a:pt x="3808" y="1792"/>
                </a:cubicBezTo>
                <a:cubicBezTo>
                  <a:pt x="3776" y="1824"/>
                  <a:pt x="3712" y="1824"/>
                  <a:pt x="3648" y="1824"/>
                </a:cubicBezTo>
                <a:cubicBezTo>
                  <a:pt x="3584" y="1824"/>
                  <a:pt x="3520" y="1792"/>
                  <a:pt x="3456" y="1760"/>
                </a:cubicBezTo>
                <a:lnTo>
                  <a:pt x="2688" y="1216"/>
                </a:lnTo>
                <a:cubicBezTo>
                  <a:pt x="2624" y="1184"/>
                  <a:pt x="2560" y="1152"/>
                  <a:pt x="2496" y="1152"/>
                </a:cubicBezTo>
                <a:cubicBezTo>
                  <a:pt x="2432" y="1152"/>
                  <a:pt x="2368" y="1184"/>
                  <a:pt x="2304" y="1216"/>
                </a:cubicBezTo>
                <a:cubicBezTo>
                  <a:pt x="1888" y="1536"/>
                  <a:pt x="1536" y="1888"/>
                  <a:pt x="1216" y="2304"/>
                </a:cubicBezTo>
                <a:cubicBezTo>
                  <a:pt x="1120" y="2400"/>
                  <a:pt x="1120" y="2560"/>
                  <a:pt x="1216" y="2688"/>
                </a:cubicBezTo>
                <a:lnTo>
                  <a:pt x="1760" y="3456"/>
                </a:lnTo>
                <a:cubicBezTo>
                  <a:pt x="1824" y="3552"/>
                  <a:pt x="1824" y="3680"/>
                  <a:pt x="1792" y="3776"/>
                </a:cubicBezTo>
                <a:cubicBezTo>
                  <a:pt x="1696" y="3968"/>
                  <a:pt x="1600" y="4160"/>
                  <a:pt x="1536" y="4384"/>
                </a:cubicBezTo>
                <a:cubicBezTo>
                  <a:pt x="1504" y="4512"/>
                  <a:pt x="1408" y="4576"/>
                  <a:pt x="1280" y="4608"/>
                </a:cubicBezTo>
                <a:lnTo>
                  <a:pt x="320" y="4768"/>
                </a:lnTo>
                <a:cubicBezTo>
                  <a:pt x="192" y="4800"/>
                  <a:pt x="64" y="4896"/>
                  <a:pt x="64" y="5024"/>
                </a:cubicBezTo>
                <a:cubicBezTo>
                  <a:pt x="32" y="5280"/>
                  <a:pt x="0" y="5536"/>
                  <a:pt x="0" y="5792"/>
                </a:cubicBezTo>
                <a:cubicBezTo>
                  <a:pt x="0" y="6048"/>
                  <a:pt x="32" y="6304"/>
                  <a:pt x="64" y="6560"/>
                </a:cubicBezTo>
                <a:cubicBezTo>
                  <a:pt x="96" y="6688"/>
                  <a:pt x="192" y="6816"/>
                  <a:pt x="320" y="6816"/>
                </a:cubicBezTo>
                <a:lnTo>
                  <a:pt x="1280" y="6976"/>
                </a:lnTo>
                <a:cubicBezTo>
                  <a:pt x="1408" y="7008"/>
                  <a:pt x="1504" y="7072"/>
                  <a:pt x="1536" y="7200"/>
                </a:cubicBezTo>
                <a:cubicBezTo>
                  <a:pt x="1600" y="7392"/>
                  <a:pt x="1696" y="7616"/>
                  <a:pt x="1792" y="7808"/>
                </a:cubicBezTo>
                <a:cubicBezTo>
                  <a:pt x="1856" y="7904"/>
                  <a:pt x="1856" y="8032"/>
                  <a:pt x="1760" y="8128"/>
                </a:cubicBezTo>
                <a:lnTo>
                  <a:pt x="1216" y="8896"/>
                </a:lnTo>
                <a:cubicBezTo>
                  <a:pt x="1152" y="9024"/>
                  <a:pt x="1120" y="9152"/>
                  <a:pt x="1216" y="9280"/>
                </a:cubicBezTo>
                <a:cubicBezTo>
                  <a:pt x="1536" y="9696"/>
                  <a:pt x="1888" y="10048"/>
                  <a:pt x="2304" y="10368"/>
                </a:cubicBezTo>
                <a:cubicBezTo>
                  <a:pt x="2368" y="10400"/>
                  <a:pt x="2432" y="10432"/>
                  <a:pt x="2496" y="10432"/>
                </a:cubicBezTo>
                <a:cubicBezTo>
                  <a:pt x="2560" y="10432"/>
                  <a:pt x="2624" y="10400"/>
                  <a:pt x="2688" y="10368"/>
                </a:cubicBezTo>
                <a:lnTo>
                  <a:pt x="3456" y="9824"/>
                </a:lnTo>
                <a:cubicBezTo>
                  <a:pt x="3520" y="9792"/>
                  <a:pt x="3584" y="9760"/>
                  <a:pt x="3648" y="9760"/>
                </a:cubicBezTo>
                <a:cubicBezTo>
                  <a:pt x="3712" y="9760"/>
                  <a:pt x="3744" y="9760"/>
                  <a:pt x="3808" y="9792"/>
                </a:cubicBezTo>
                <a:cubicBezTo>
                  <a:pt x="4000" y="9888"/>
                  <a:pt x="4192" y="9984"/>
                  <a:pt x="4416" y="10048"/>
                </a:cubicBezTo>
                <a:cubicBezTo>
                  <a:pt x="4544" y="10080"/>
                  <a:pt x="4608" y="10176"/>
                  <a:pt x="4640" y="10304"/>
                </a:cubicBezTo>
                <a:lnTo>
                  <a:pt x="4800" y="11264"/>
                </a:lnTo>
                <a:cubicBezTo>
                  <a:pt x="4832" y="11392"/>
                  <a:pt x="4928" y="11520"/>
                  <a:pt x="5056" y="11520"/>
                </a:cubicBezTo>
                <a:cubicBezTo>
                  <a:pt x="5312" y="11552"/>
                  <a:pt x="5568" y="11584"/>
                  <a:pt x="5824" y="11584"/>
                </a:cubicBezTo>
                <a:cubicBezTo>
                  <a:pt x="6080" y="11584"/>
                  <a:pt x="6336" y="11552"/>
                  <a:pt x="6592" y="11520"/>
                </a:cubicBezTo>
                <a:cubicBezTo>
                  <a:pt x="6720" y="11488"/>
                  <a:pt x="6848" y="11392"/>
                  <a:pt x="6848" y="11264"/>
                </a:cubicBezTo>
                <a:lnTo>
                  <a:pt x="7008" y="10304"/>
                </a:lnTo>
                <a:cubicBezTo>
                  <a:pt x="7040" y="10176"/>
                  <a:pt x="7104" y="10080"/>
                  <a:pt x="7232" y="10048"/>
                </a:cubicBezTo>
                <a:cubicBezTo>
                  <a:pt x="7424" y="9984"/>
                  <a:pt x="7648" y="9888"/>
                  <a:pt x="7840" y="9792"/>
                </a:cubicBezTo>
                <a:cubicBezTo>
                  <a:pt x="7872" y="9760"/>
                  <a:pt x="7936" y="9760"/>
                  <a:pt x="8000" y="9760"/>
                </a:cubicBezTo>
                <a:cubicBezTo>
                  <a:pt x="8064" y="9760"/>
                  <a:pt x="8128" y="9792"/>
                  <a:pt x="8192" y="9824"/>
                </a:cubicBezTo>
                <a:lnTo>
                  <a:pt x="8960" y="10368"/>
                </a:lnTo>
                <a:cubicBezTo>
                  <a:pt x="9024" y="10400"/>
                  <a:pt x="9088" y="10432"/>
                  <a:pt x="9152" y="10432"/>
                </a:cubicBezTo>
                <a:cubicBezTo>
                  <a:pt x="9216" y="10432"/>
                  <a:pt x="9280" y="10400"/>
                  <a:pt x="9344" y="10368"/>
                </a:cubicBezTo>
                <a:cubicBezTo>
                  <a:pt x="9760" y="10048"/>
                  <a:pt x="10112" y="9696"/>
                  <a:pt x="10432" y="9280"/>
                </a:cubicBezTo>
                <a:cubicBezTo>
                  <a:pt x="10528" y="9184"/>
                  <a:pt x="10528" y="9024"/>
                  <a:pt x="10432" y="8896"/>
                </a:cubicBezTo>
                <a:lnTo>
                  <a:pt x="9888" y="8128"/>
                </a:lnTo>
                <a:cubicBezTo>
                  <a:pt x="9824" y="8032"/>
                  <a:pt x="9824" y="7904"/>
                  <a:pt x="9856" y="7808"/>
                </a:cubicBezTo>
                <a:cubicBezTo>
                  <a:pt x="9952" y="7616"/>
                  <a:pt x="10048" y="7424"/>
                  <a:pt x="10112" y="7200"/>
                </a:cubicBezTo>
                <a:cubicBezTo>
                  <a:pt x="10144" y="7072"/>
                  <a:pt x="10240" y="7008"/>
                  <a:pt x="10368" y="6976"/>
                </a:cubicBezTo>
                <a:lnTo>
                  <a:pt x="11328" y="6816"/>
                </a:lnTo>
                <a:cubicBezTo>
                  <a:pt x="11456" y="6784"/>
                  <a:pt x="11584" y="6688"/>
                  <a:pt x="11584" y="6560"/>
                </a:cubicBezTo>
                <a:cubicBezTo>
                  <a:pt x="11616" y="6304"/>
                  <a:pt x="11648" y="6048"/>
                  <a:pt x="11648" y="5792"/>
                </a:cubicBezTo>
                <a:cubicBezTo>
                  <a:pt x="11648" y="5536"/>
                  <a:pt x="11616" y="5280"/>
                  <a:pt x="11584" y="5024"/>
                </a:cubicBezTo>
                <a:cubicBezTo>
                  <a:pt x="11552" y="4896"/>
                  <a:pt x="11456" y="4768"/>
                  <a:pt x="11328" y="4768"/>
                </a:cubicBezTo>
                <a:lnTo>
                  <a:pt x="10368" y="4608"/>
                </a:lnTo>
                <a:cubicBezTo>
                  <a:pt x="10240" y="4576"/>
                  <a:pt x="10144" y="4512"/>
                  <a:pt x="10112" y="4384"/>
                </a:cubicBezTo>
                <a:cubicBezTo>
                  <a:pt x="10048" y="4192"/>
                  <a:pt x="9952" y="3968"/>
                  <a:pt x="9856" y="3776"/>
                </a:cubicBezTo>
                <a:cubicBezTo>
                  <a:pt x="9792" y="3680"/>
                  <a:pt x="9792" y="3552"/>
                  <a:pt x="9888" y="3456"/>
                </a:cubicBezTo>
                <a:lnTo>
                  <a:pt x="10432" y="2688"/>
                </a:lnTo>
                <a:cubicBezTo>
                  <a:pt x="10496" y="2560"/>
                  <a:pt x="10528" y="2432"/>
                  <a:pt x="10432" y="2304"/>
                </a:cubicBezTo>
                <a:cubicBezTo>
                  <a:pt x="10112" y="1888"/>
                  <a:pt x="9760" y="1536"/>
                  <a:pt x="9344" y="1216"/>
                </a:cubicBezTo>
                <a:cubicBezTo>
                  <a:pt x="9280" y="1184"/>
                  <a:pt x="9216" y="1152"/>
                  <a:pt x="9152" y="1152"/>
                </a:cubicBezTo>
                <a:cubicBezTo>
                  <a:pt x="9088" y="1152"/>
                  <a:pt x="9024" y="1184"/>
                  <a:pt x="8960" y="1216"/>
                </a:cubicBezTo>
                <a:lnTo>
                  <a:pt x="8192" y="1760"/>
                </a:lnTo>
                <a:cubicBezTo>
                  <a:pt x="8128" y="1792"/>
                  <a:pt x="8064" y="1824"/>
                  <a:pt x="8000" y="1824"/>
                </a:cubicBezTo>
                <a:cubicBezTo>
                  <a:pt x="7936" y="1824"/>
                  <a:pt x="7904" y="1824"/>
                  <a:pt x="7840" y="1792"/>
                </a:cubicBezTo>
                <a:cubicBezTo>
                  <a:pt x="7648" y="1696"/>
                  <a:pt x="7456" y="1600"/>
                  <a:pt x="7232" y="1536"/>
                </a:cubicBezTo>
                <a:cubicBezTo>
                  <a:pt x="7104" y="1504"/>
                  <a:pt x="7040" y="1408"/>
                  <a:pt x="7008" y="1280"/>
                </a:cubicBezTo>
                <a:lnTo>
                  <a:pt x="6848" y="320"/>
                </a:lnTo>
                <a:cubicBezTo>
                  <a:pt x="6816" y="192"/>
                  <a:pt x="6720" y="64"/>
                  <a:pt x="6592" y="64"/>
                </a:cubicBezTo>
                <a:cubicBezTo>
                  <a:pt x="6336" y="32"/>
                  <a:pt x="6080" y="0"/>
                  <a:pt x="5824" y="0"/>
                </a:cubicBezTo>
                <a:close/>
                <a:moveTo>
                  <a:pt x="5824" y="4480"/>
                </a:moveTo>
                <a:cubicBezTo>
                  <a:pt x="6528" y="4480"/>
                  <a:pt x="7104" y="5056"/>
                  <a:pt x="7104" y="5760"/>
                </a:cubicBezTo>
                <a:cubicBezTo>
                  <a:pt x="7104" y="6464"/>
                  <a:pt x="6528" y="7040"/>
                  <a:pt x="5824" y="7040"/>
                </a:cubicBezTo>
                <a:cubicBezTo>
                  <a:pt x="5120" y="7040"/>
                  <a:pt x="4544" y="6464"/>
                  <a:pt x="4544" y="5760"/>
                </a:cubicBezTo>
                <a:cubicBezTo>
                  <a:pt x="4544" y="5056"/>
                  <a:pt x="5120" y="4480"/>
                  <a:pt x="5824" y="4480"/>
                </a:cubicBezTo>
                <a:close/>
                <a:moveTo>
                  <a:pt x="5824" y="3840"/>
                </a:moveTo>
                <a:cubicBezTo>
                  <a:pt x="4768" y="3840"/>
                  <a:pt x="3904" y="4704"/>
                  <a:pt x="3904" y="5760"/>
                </a:cubicBezTo>
                <a:cubicBezTo>
                  <a:pt x="3904" y="6816"/>
                  <a:pt x="4768" y="7680"/>
                  <a:pt x="5824" y="7680"/>
                </a:cubicBezTo>
                <a:cubicBezTo>
                  <a:pt x="6880" y="7680"/>
                  <a:pt x="7744" y="6816"/>
                  <a:pt x="7744" y="5760"/>
                </a:cubicBezTo>
                <a:cubicBezTo>
                  <a:pt x="7744" y="4704"/>
                  <a:pt x="6880" y="3840"/>
                  <a:pt x="5824" y="3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08126" y="5322143"/>
            <a:ext cx="145669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</a:rPr>
              <a:t>BY : Arjun Pandey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81286" y="52078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5" name="Oval 28"/>
          <p:cNvSpPr/>
          <p:nvPr/>
        </p:nvSpPr>
        <p:spPr>
          <a:xfrm>
            <a:off x="8625911" y="5352483"/>
            <a:ext cx="216278" cy="216318"/>
          </a:xfrm>
          <a:custGeom>
            <a:avLst/>
            <a:gdLst>
              <a:gd name="T0" fmla="*/ 5760 w 11520"/>
              <a:gd name="T1" fmla="*/ 0 h 11520"/>
              <a:gd name="T2" fmla="*/ 0 w 11520"/>
              <a:gd name="T3" fmla="*/ 5760 h 11520"/>
              <a:gd name="T4" fmla="*/ 5760 w 11520"/>
              <a:gd name="T5" fmla="*/ 11520 h 11520"/>
              <a:gd name="T6" fmla="*/ 11520 w 11520"/>
              <a:gd name="T7" fmla="*/ 5760 h 11520"/>
              <a:gd name="T8" fmla="*/ 5760 w 11520"/>
              <a:gd name="T9" fmla="*/ 0 h 11520"/>
              <a:gd name="T10" fmla="*/ 5760 w 11520"/>
              <a:gd name="T11" fmla="*/ 10880 h 11520"/>
              <a:gd name="T12" fmla="*/ 640 w 11520"/>
              <a:gd name="T13" fmla="*/ 5760 h 11520"/>
              <a:gd name="T14" fmla="*/ 5760 w 11520"/>
              <a:gd name="T15" fmla="*/ 640 h 11520"/>
              <a:gd name="T16" fmla="*/ 10880 w 11520"/>
              <a:gd name="T17" fmla="*/ 5760 h 11520"/>
              <a:gd name="T18" fmla="*/ 5760 w 11520"/>
              <a:gd name="T19" fmla="*/ 10880 h 11520"/>
              <a:gd name="T20" fmla="*/ 6912 w 11520"/>
              <a:gd name="T21" fmla="*/ 3840 h 11520"/>
              <a:gd name="T22" fmla="*/ 6976 w 11520"/>
              <a:gd name="T23" fmla="*/ 4256 h 11520"/>
              <a:gd name="T24" fmla="*/ 7200 w 11520"/>
              <a:gd name="T25" fmla="*/ 7104 h 11520"/>
              <a:gd name="T26" fmla="*/ 7136 w 11520"/>
              <a:gd name="T27" fmla="*/ 7168 h 11520"/>
              <a:gd name="T28" fmla="*/ 3872 w 11520"/>
              <a:gd name="T29" fmla="*/ 5728 h 11520"/>
              <a:gd name="T30" fmla="*/ 4576 w 11520"/>
              <a:gd name="T31" fmla="*/ 4256 h 11520"/>
              <a:gd name="T32" fmla="*/ 4640 w 11520"/>
              <a:gd name="T33" fmla="*/ 3840 h 11520"/>
              <a:gd name="T34" fmla="*/ 4160 w 11520"/>
              <a:gd name="T35" fmla="*/ 3744 h 11520"/>
              <a:gd name="T36" fmla="*/ 3872 w 11520"/>
              <a:gd name="T37" fmla="*/ 7552 h 11520"/>
              <a:gd name="T38" fmla="*/ 3936 w 11520"/>
              <a:gd name="T39" fmla="*/ 7616 h 11520"/>
              <a:gd name="T40" fmla="*/ 8320 w 11520"/>
              <a:gd name="T41" fmla="*/ 5696 h 11520"/>
              <a:gd name="T42" fmla="*/ 7360 w 11520"/>
              <a:gd name="T43" fmla="*/ 3712 h 11520"/>
              <a:gd name="T44" fmla="*/ 6912 w 11520"/>
              <a:gd name="T45" fmla="*/ 3840 h 11520"/>
              <a:gd name="T46" fmla="*/ 5760 w 11520"/>
              <a:gd name="T47" fmla="*/ 5760 h 11520"/>
              <a:gd name="T48" fmla="*/ 5440 w 11520"/>
              <a:gd name="T49" fmla="*/ 5440 h 11520"/>
              <a:gd name="T50" fmla="*/ 5440 w 11520"/>
              <a:gd name="T51" fmla="*/ 3520 h 11520"/>
              <a:gd name="T52" fmla="*/ 5760 w 11520"/>
              <a:gd name="T53" fmla="*/ 3200 h 11520"/>
              <a:gd name="T54" fmla="*/ 6080 w 11520"/>
              <a:gd name="T55" fmla="*/ 3520 h 11520"/>
              <a:gd name="T56" fmla="*/ 6080 w 11520"/>
              <a:gd name="T57" fmla="*/ 5440 h 11520"/>
              <a:gd name="T58" fmla="*/ 5760 w 11520"/>
              <a:gd name="T59" fmla="*/ 576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520" h="11520">
                <a:moveTo>
                  <a:pt x="5760" y="0"/>
                </a:moveTo>
                <a:cubicBezTo>
                  <a:pt x="2592" y="0"/>
                  <a:pt x="0" y="2592"/>
                  <a:pt x="0" y="5760"/>
                </a:cubicBezTo>
                <a:cubicBezTo>
                  <a:pt x="0" y="8928"/>
                  <a:pt x="2592" y="11520"/>
                  <a:pt x="5760" y="11520"/>
                </a:cubicBezTo>
                <a:cubicBezTo>
                  <a:pt x="8928" y="11520"/>
                  <a:pt x="11520" y="8928"/>
                  <a:pt x="11520" y="5760"/>
                </a:cubicBezTo>
                <a:cubicBezTo>
                  <a:pt x="11520" y="2592"/>
                  <a:pt x="8928" y="0"/>
                  <a:pt x="5760" y="0"/>
                </a:cubicBezTo>
                <a:close/>
                <a:moveTo>
                  <a:pt x="5760" y="10880"/>
                </a:moveTo>
                <a:cubicBezTo>
                  <a:pt x="2944" y="10880"/>
                  <a:pt x="640" y="8576"/>
                  <a:pt x="640" y="5760"/>
                </a:cubicBezTo>
                <a:cubicBezTo>
                  <a:pt x="640" y="2944"/>
                  <a:pt x="2944" y="640"/>
                  <a:pt x="5760" y="640"/>
                </a:cubicBezTo>
                <a:cubicBezTo>
                  <a:pt x="8576" y="640"/>
                  <a:pt x="10880" y="2944"/>
                  <a:pt x="10880" y="5760"/>
                </a:cubicBezTo>
                <a:cubicBezTo>
                  <a:pt x="10880" y="8576"/>
                  <a:pt x="8576" y="10880"/>
                  <a:pt x="5760" y="10880"/>
                </a:cubicBezTo>
                <a:close/>
                <a:moveTo>
                  <a:pt x="6912" y="3840"/>
                </a:moveTo>
                <a:cubicBezTo>
                  <a:pt x="6816" y="3968"/>
                  <a:pt x="6848" y="4160"/>
                  <a:pt x="6976" y="4256"/>
                </a:cubicBezTo>
                <a:cubicBezTo>
                  <a:pt x="7712" y="4864"/>
                  <a:pt x="8000" y="6016"/>
                  <a:pt x="7200" y="7104"/>
                </a:cubicBezTo>
                <a:lnTo>
                  <a:pt x="7136" y="7168"/>
                </a:lnTo>
                <a:cubicBezTo>
                  <a:pt x="5568" y="8320"/>
                  <a:pt x="3872" y="7232"/>
                  <a:pt x="3872" y="5728"/>
                </a:cubicBezTo>
                <a:cubicBezTo>
                  <a:pt x="3872" y="5120"/>
                  <a:pt x="4160" y="4608"/>
                  <a:pt x="4576" y="4256"/>
                </a:cubicBezTo>
                <a:cubicBezTo>
                  <a:pt x="4704" y="4160"/>
                  <a:pt x="4736" y="3968"/>
                  <a:pt x="4640" y="3840"/>
                </a:cubicBezTo>
                <a:cubicBezTo>
                  <a:pt x="4544" y="3680"/>
                  <a:pt x="4320" y="3616"/>
                  <a:pt x="4160" y="3744"/>
                </a:cubicBezTo>
                <a:cubicBezTo>
                  <a:pt x="3168" y="4544"/>
                  <a:pt x="2784" y="6112"/>
                  <a:pt x="3872" y="7552"/>
                </a:cubicBezTo>
                <a:lnTo>
                  <a:pt x="3936" y="7616"/>
                </a:lnTo>
                <a:cubicBezTo>
                  <a:pt x="6048" y="9184"/>
                  <a:pt x="8320" y="7712"/>
                  <a:pt x="8320" y="5696"/>
                </a:cubicBezTo>
                <a:cubicBezTo>
                  <a:pt x="8320" y="4896"/>
                  <a:pt x="7936" y="4192"/>
                  <a:pt x="7360" y="3712"/>
                </a:cubicBezTo>
                <a:cubicBezTo>
                  <a:pt x="7232" y="3648"/>
                  <a:pt x="7008" y="3680"/>
                  <a:pt x="6912" y="3840"/>
                </a:cubicBezTo>
                <a:close/>
                <a:moveTo>
                  <a:pt x="5760" y="5760"/>
                </a:moveTo>
                <a:cubicBezTo>
                  <a:pt x="5600" y="5760"/>
                  <a:pt x="5440" y="5632"/>
                  <a:pt x="5440" y="5440"/>
                </a:cubicBezTo>
                <a:lnTo>
                  <a:pt x="5440" y="3520"/>
                </a:lnTo>
                <a:cubicBezTo>
                  <a:pt x="5440" y="3360"/>
                  <a:pt x="5600" y="3200"/>
                  <a:pt x="5760" y="3200"/>
                </a:cubicBezTo>
                <a:cubicBezTo>
                  <a:pt x="5920" y="3200"/>
                  <a:pt x="6080" y="3360"/>
                  <a:pt x="6080" y="3520"/>
                </a:cubicBezTo>
                <a:lnTo>
                  <a:pt x="6080" y="5440"/>
                </a:lnTo>
                <a:cubicBezTo>
                  <a:pt x="6080" y="5600"/>
                  <a:pt x="5920" y="5760"/>
                  <a:pt x="576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51393" y="5322143"/>
            <a:ext cx="130619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</a:rPr>
              <a:t>Date:12/07/2024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pic>
        <p:nvPicPr>
          <p:cNvPr id="49" name="图形 4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2571" y="592537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185305" y="1787153"/>
            <a:ext cx="5028781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NLP &amp;</a:t>
            </a:r>
            <a:endParaRPr lang="en-US" altLang="zh-CN" sz="5400" dirty="0">
              <a:solidFill>
                <a:schemeClr val="accent2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  <a:p>
            <a:r>
              <a:rPr lang="en-US" altLang="zh-CN" sz="5400" dirty="0">
                <a:solidFill>
                  <a:schemeClr val="accent2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Transformer’s</a:t>
            </a:r>
            <a:endParaRPr lang="en-US" altLang="zh-CN" sz="5400" dirty="0">
              <a:solidFill>
                <a:schemeClr val="accent2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63640" y="3477895"/>
            <a:ext cx="5610860" cy="8877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13460" y="2020570"/>
            <a:ext cx="3542665" cy="354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28930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r>
              <a:rPr lang="en-US" altLang="zh-CN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  <a:sym typeface="+mn-ea"/>
              </a:rPr>
              <a:t>                            “Attention Is All You Need” - ‘Ashish Vashwani’</a:t>
            </a:r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144326" y="1757452"/>
            <a:ext cx="432838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03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92167" y="4986092"/>
            <a:ext cx="4107686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73530" y="3491967"/>
            <a:ext cx="499376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Transformer</a:t>
            </a:r>
            <a:endParaRPr lang="zh-CN" altLang="en-US" sz="5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72917" y="4348118"/>
            <a:ext cx="486222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</a:t>
            </a:r>
            <a:r>
              <a:rPr lang="en-US" altLang="zh-CN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Encoder &amp; decoder</a:t>
            </a:r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丨</a:t>
            </a:r>
            <a:r>
              <a:rPr lang="en-US" altLang="zh-CN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self-attention</a:t>
            </a:r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丨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  <a:p>
            <a:r>
              <a:rPr lang="en-US" altLang="zh-CN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Decoder</a:t>
            </a:r>
            <a:endParaRPr lang="en-US" altLang="zh-CN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5385" y="1421130"/>
            <a:ext cx="7733665" cy="219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Overview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1"/>
            </p:custDataLst>
          </p:nvPr>
        </p:nvSpPr>
        <p:spPr>
          <a:xfrm>
            <a:off x="211455" y="122555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The Transformer model, introduced by Vaswani et al.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"Attention is All You Need" (2017)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Uses self-attention mechanisms to handle dependencies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Supports Parallel Processing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Long-Range Dependencies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eg. GPT &amp; BERT  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20" y="3183890"/>
            <a:ext cx="7733665" cy="219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GPT and BERT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211455" y="122555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</a:rPr>
              <a:t> 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15" y="905510"/>
            <a:ext cx="6262370" cy="4870450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1869440" y="1225550"/>
            <a:ext cx="242570" cy="234378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132580" y="1225550"/>
            <a:ext cx="242570" cy="234378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138555" y="3983355"/>
            <a:ext cx="3658235" cy="74612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sz="2800">
                <a:latin typeface="+mj-lt"/>
                <a:cs typeface="+mj-lt"/>
              </a:rPr>
              <a:t>Transformer</a:t>
            </a:r>
            <a:endParaRPr lang="en-US" sz="2800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bldLvl="0" animBg="1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>
            <p:custDataLst>
              <p:tags r:id="rId2"/>
            </p:custDataLst>
          </p:nvPr>
        </p:nvSpPr>
        <p:spPr>
          <a:xfrm>
            <a:off x="328930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  <a:sym typeface="+mn-ea"/>
            </a:endParaRPr>
          </a:p>
          <a:p>
            <a:pPr marL="3657600" lvl="8" indent="457200" algn="ctr"/>
            <a:r>
              <a:rPr lang="en-US" altLang="zh-CN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  <a:sym typeface="+mn-ea"/>
              </a:rPr>
              <a:t>                            “Attention Is All You Need” - ‘Ashish Vashwani’</a:t>
            </a:r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1144326" y="1757452"/>
            <a:ext cx="4328387" cy="1861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04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1192167" y="4986092"/>
            <a:ext cx="4107686" cy="299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>
            <p:custDataLst>
              <p:tags r:id="rId9"/>
            </p:custDataLst>
          </p:nvPr>
        </p:nvSpPr>
        <p:spPr>
          <a:xfrm>
            <a:off x="1173530" y="3491967"/>
            <a:ext cx="4993764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5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Architecture</a:t>
            </a:r>
            <a:endParaRPr lang="zh-CN" altLang="en-US" sz="5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1172917" y="4348118"/>
            <a:ext cx="4862228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</a:t>
            </a:r>
            <a:r>
              <a:rPr lang="en-US" altLang="zh-CN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Encoder &amp; decoder</a:t>
            </a:r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丨</a:t>
            </a:r>
            <a:r>
              <a:rPr lang="en-US" altLang="zh-CN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self-attention</a:t>
            </a:r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丨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  <a:p>
            <a:r>
              <a:rPr lang="en-US" altLang="zh-CN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Decoder</a:t>
            </a:r>
            <a:endParaRPr lang="en-US" altLang="zh-CN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618865" y="1421130"/>
            <a:ext cx="7733665" cy="219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Encoder &amp; Decoder</a:t>
            </a:r>
            <a:endParaRPr lang="zh-CN" altLang="en-US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" y="1520825"/>
            <a:ext cx="4607560" cy="2975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85" y="1098550"/>
            <a:ext cx="6675120" cy="452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0970" y="511175"/>
            <a:ext cx="6595110" cy="5487035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3"/>
        </p:blipFill>
        <p:spPr>
          <a:xfrm>
            <a:off x="158750" y="2258060"/>
            <a:ext cx="5062220" cy="272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Self-Attention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211455" y="122555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 Weigh the importance of different words in a sentence relative to each other, regardless of their position.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2060575"/>
            <a:ext cx="7235825" cy="75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45730" y="1641475"/>
            <a:ext cx="3796030" cy="4741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" y="3623310"/>
            <a:ext cx="5897880" cy="26454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3405" y="2814320"/>
            <a:ext cx="7172325" cy="615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>
                <a:solidFill>
                  <a:srgbClr val="00B050"/>
                </a:solidFill>
                <a:latin typeface="+mj-lt"/>
                <a:cs typeface="+mj-lt"/>
              </a:rPr>
              <a:t>the animal didn’t cross the street because it was too busy</a:t>
            </a:r>
            <a:endParaRPr lang="en-US" sz="2000">
              <a:solidFill>
                <a:srgbClr val="00B050"/>
              </a:solidFill>
              <a:latin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72730" y="1768475"/>
            <a:ext cx="3796030" cy="4741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0440" y="457835"/>
            <a:ext cx="10100310" cy="59423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629660" y="5969635"/>
            <a:ext cx="80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+mj-lt"/>
                <a:cs typeface="+mj-lt"/>
              </a:rPr>
              <a:t>64</a:t>
            </a:r>
            <a:endParaRPr lang="en-US" sz="2400">
              <a:latin typeface="+mj-lt"/>
              <a:cs typeface="+mj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629660" y="2861310"/>
            <a:ext cx="80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+mj-lt"/>
                <a:cs typeface="+mj-lt"/>
              </a:rPr>
              <a:t>64</a:t>
            </a:r>
            <a:endParaRPr lang="en-US" sz="2400">
              <a:latin typeface="+mj-lt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629660" y="4415790"/>
            <a:ext cx="80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+mj-lt"/>
                <a:cs typeface="+mj-lt"/>
              </a:rPr>
              <a:t>64</a:t>
            </a:r>
            <a:endParaRPr lang="en-US" sz="2400">
              <a:latin typeface="+mj-lt"/>
              <a:cs typeface="+mj-l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29660" y="1710690"/>
            <a:ext cx="80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+mj-lt"/>
                <a:cs typeface="+mj-lt"/>
              </a:rPr>
              <a:t>512</a:t>
            </a:r>
            <a:endParaRPr lang="en-US" sz="2400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5" grpId="1"/>
      <p:bldP spid="6" grpId="0"/>
      <p:bldP spid="6" grpId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05685" y="311785"/>
            <a:ext cx="7101840" cy="62744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98270" y="1456055"/>
            <a:ext cx="80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+mj-lt"/>
                <a:cs typeface="+mj-lt"/>
              </a:rPr>
              <a:t>64</a:t>
            </a:r>
            <a:endParaRPr lang="en-US" sz="2400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555" y="158750"/>
            <a:ext cx="10515600" cy="922655"/>
          </a:xfrm>
        </p:spPr>
        <p:txBody>
          <a:bodyPr/>
          <a:p>
            <a:r>
              <a:rPr lang="en-US" altLang="zh-CN" dirty="0">
                <a:solidFill>
                  <a:srgbClr val="FF944B"/>
                </a:solidFill>
                <a:cs typeface="Manrope SemiBold" charset="0"/>
                <a:sym typeface="+mn-ea"/>
              </a:rPr>
              <a:t>“multi-headed” ATTENTION</a:t>
            </a:r>
            <a:endParaRPr lang="en-US" altLang="zh-CN" dirty="0">
              <a:solidFill>
                <a:srgbClr val="FF944B"/>
              </a:solidFill>
              <a:cs typeface="Manrope SemiBold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90485" y="5542915"/>
            <a:ext cx="4285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+mj-lt"/>
                <a:cs typeface="+mj-lt"/>
              </a:rPr>
              <a:t>Enhance the understanding of </a:t>
            </a:r>
            <a:endParaRPr lang="en-US">
              <a:latin typeface="+mj-lt"/>
              <a:cs typeface="+mj-lt"/>
            </a:endParaRPr>
          </a:p>
          <a:p>
            <a:r>
              <a:rPr lang="en-US">
                <a:latin typeface="+mj-lt"/>
                <a:cs typeface="+mj-lt"/>
              </a:rPr>
              <a:t>relationships</a:t>
            </a:r>
            <a:br>
              <a:rPr lang="en-US">
                <a:latin typeface="+mj-lt"/>
                <a:cs typeface="+mj-lt"/>
              </a:rPr>
            </a:br>
            <a:r>
              <a:rPr lang="en-US">
                <a:latin typeface="+mj-lt"/>
                <a:cs typeface="+mj-lt"/>
              </a:rPr>
              <a:t>between two word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3720" y="5542915"/>
            <a:ext cx="7235825" cy="753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7950" y="972820"/>
            <a:ext cx="8722360" cy="442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4037" y="656211"/>
            <a:ext cx="903866" cy="90386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6270" y="1149868"/>
            <a:ext cx="1054453" cy="70296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853652" y="765787"/>
            <a:ext cx="8484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Contents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pic>
        <p:nvPicPr>
          <p:cNvPr id="104" name="图形 10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1718" y="6043049"/>
            <a:ext cx="2246185" cy="492192"/>
          </a:xfrm>
          <a:prstGeom prst="rect">
            <a:avLst/>
          </a:prstGeom>
        </p:spPr>
      </p:pic>
      <p:pic>
        <p:nvPicPr>
          <p:cNvPr id="105" name="图形 10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49274" y="5096878"/>
            <a:ext cx="1352540" cy="1445462"/>
          </a:xfrm>
          <a:prstGeom prst="rect">
            <a:avLst/>
          </a:prstGeom>
        </p:spPr>
      </p:pic>
      <p:sp>
        <p:nvSpPr>
          <p:cNvPr id="89" name="连接线 32"/>
          <p:cNvSpPr/>
          <p:nvPr/>
        </p:nvSpPr>
        <p:spPr>
          <a:xfrm>
            <a:off x="4589448" y="2239733"/>
            <a:ext cx="3204134" cy="3204135"/>
          </a:xfrm>
          <a:prstGeom prst="arc">
            <a:avLst>
              <a:gd name="adj1" fmla="val 17777619"/>
              <a:gd name="adj2" fmla="val 3843718"/>
            </a:avLst>
          </a:prstGeom>
          <a:ln w="114300" cap="rnd">
            <a:solidFill>
              <a:schemeClr val="tx1">
                <a:lumMod val="50000"/>
                <a:lumOff val="50000"/>
                <a:alpha val="6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0" name="连接线 32"/>
          <p:cNvSpPr/>
          <p:nvPr/>
        </p:nvSpPr>
        <p:spPr>
          <a:xfrm flipH="1">
            <a:off x="4161875" y="2239733"/>
            <a:ext cx="3204134" cy="3204135"/>
          </a:xfrm>
          <a:prstGeom prst="arc">
            <a:avLst>
              <a:gd name="adj1" fmla="val 17777619"/>
              <a:gd name="adj2" fmla="val 3843718"/>
            </a:avLst>
          </a:prstGeom>
          <a:ln w="114300" cap="rnd">
            <a:solidFill>
              <a:schemeClr val="tx1">
                <a:lumMod val="50000"/>
                <a:lumOff val="50000"/>
                <a:alpha val="6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1" name="圆形 12"/>
          <p:cNvSpPr/>
          <p:nvPr/>
        </p:nvSpPr>
        <p:spPr>
          <a:xfrm>
            <a:off x="3930705" y="4246349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03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2" name="圆形 12"/>
          <p:cNvSpPr/>
          <p:nvPr/>
        </p:nvSpPr>
        <p:spPr>
          <a:xfrm>
            <a:off x="3930705" y="2692666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01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3" name="圆形 12"/>
          <p:cNvSpPr/>
          <p:nvPr/>
        </p:nvSpPr>
        <p:spPr>
          <a:xfrm>
            <a:off x="7280170" y="2692666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02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4" name="圆形 12"/>
          <p:cNvSpPr/>
          <p:nvPr/>
        </p:nvSpPr>
        <p:spPr>
          <a:xfrm>
            <a:off x="7280170" y="4246349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04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08918" y="2640579"/>
            <a:ext cx="31199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Introduction NLP</a:t>
            </a:r>
            <a:endParaRPr lang="en-US" altLang="zh-CN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08918" y="4254896"/>
            <a:ext cx="31199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Transformer</a:t>
            </a:r>
            <a:endParaRPr lang="en-US" altLang="zh-CN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8025027" y="2640579"/>
            <a:ext cx="2731566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RNN &amp; LSTM</a:t>
            </a:r>
            <a:endParaRPr lang="zh-CN" altLang="en-US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034263" y="4254896"/>
            <a:ext cx="2731566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Architecture</a:t>
            </a:r>
            <a:endParaRPr lang="en-US" altLang="zh-CN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  <a:p>
            <a:endParaRPr lang="en-US" altLang="zh-CN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pic>
        <p:nvPicPr>
          <p:cNvPr id="113" name="图形 11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2587" y="1821418"/>
            <a:ext cx="706966" cy="4653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-3463" r="-4401" b="-6513"/>
          <a:stretch>
            <a:fillRect/>
          </a:stretch>
        </p:blipFill>
        <p:spPr>
          <a:xfrm>
            <a:off x="4345940" y="2239645"/>
            <a:ext cx="3283585" cy="322961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8" grpId="0"/>
      <p:bldP spid="108" grpId="1"/>
      <p:bldP spid="107" grpId="0"/>
      <p:bldP spid="107" grpId="1"/>
      <p:bldP spid="109" grpId="0"/>
      <p:bldP spid="10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17750" y="307975"/>
            <a:ext cx="7280275" cy="605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Feed Forward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211455" y="122555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  <a:sym typeface="+mn-ea"/>
              </a:rPr>
              <a:t>Captures relationships between different</a:t>
            </a:r>
            <a:endParaRPr lang="en-US">
              <a:latin typeface="+mj-lt"/>
              <a:cs typeface="+mj-lt"/>
            </a:endParaRPr>
          </a:p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  <a:sym typeface="+mn-ea"/>
              </a:rPr>
              <a:t>parts of input sequence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Transform input data into higher-dimensional space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Linear transformations followed by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non-linear activation function, typically (ReLU.)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11925" y="788670"/>
            <a:ext cx="5317490" cy="318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205" y="3653790"/>
            <a:ext cx="3158490" cy="310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DECODER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pic>
        <p:nvPicPr>
          <p:cNvPr id="6" name="Picture 5" descr="tousepresent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5" y="972820"/>
            <a:ext cx="9991725" cy="548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2105" y="972820"/>
            <a:ext cx="9162415" cy="5375910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OVERALL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 rot="5400000">
            <a:off x="-1504950" y="3385820"/>
            <a:ext cx="4064000" cy="64516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r>
              <a:rPr lang="en-US">
                <a:latin typeface="+mj-lt"/>
                <a:cs typeface="+mj-lt"/>
              </a:rPr>
              <a:t>Residual connection: Avoiding vanishing gradient problem,</a:t>
            </a:r>
            <a:endParaRPr lang="en-US">
              <a:latin typeface="+mj-lt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589395" y="450850"/>
            <a:ext cx="4959985" cy="52197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r>
              <a:rPr lang="en-US" sz="1400">
                <a:latin typeface="+mj-lt"/>
                <a:cs typeface="+mj-lt"/>
              </a:rPr>
              <a:t>Softmax is normalization function used in multi-class classification problems. between (0-1)</a:t>
            </a:r>
            <a:endParaRPr lang="en-US" sz="1400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2444" y="5709171"/>
            <a:ext cx="5041780" cy="42954"/>
          </a:xfrm>
          <a:prstGeom prst="rect">
            <a:avLst/>
          </a:prstGeom>
          <a:solidFill>
            <a:srgbClr val="13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85319" y="2170395"/>
            <a:ext cx="4661639" cy="3534832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73" y="1380319"/>
            <a:ext cx="706967" cy="904918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5494" y="1567483"/>
            <a:ext cx="352425" cy="352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632657" y="1543640"/>
            <a:ext cx="247606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DYSL-LAB  intern</a:t>
            </a:r>
            <a:endParaRPr lang="en-US" altLang="zh-CN" sz="2000" dirty="0">
              <a:solidFill>
                <a:schemeClr val="accent1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236194" y="3091002"/>
            <a:ext cx="639449" cy="692736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6284970" y="4685014"/>
            <a:ext cx="48317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338019" y="52205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1" name="Oval 28"/>
          <p:cNvSpPr/>
          <p:nvPr/>
        </p:nvSpPr>
        <p:spPr>
          <a:xfrm>
            <a:off x="6482625" y="5365764"/>
            <a:ext cx="216318" cy="215157"/>
          </a:xfrm>
          <a:custGeom>
            <a:avLst/>
            <a:gdLst>
              <a:gd name="T0" fmla="*/ 6400 w 11648"/>
              <a:gd name="T1" fmla="*/ 1376 h 11584"/>
              <a:gd name="T2" fmla="*/ 8000 w 11648"/>
              <a:gd name="T3" fmla="*/ 2432 h 11584"/>
              <a:gd name="T4" fmla="*/ 9728 w 11648"/>
              <a:gd name="T5" fmla="*/ 2464 h 11584"/>
              <a:gd name="T6" fmla="*/ 9472 w 11648"/>
              <a:gd name="T7" fmla="*/ 4544 h 11584"/>
              <a:gd name="T8" fmla="*/ 10944 w 11648"/>
              <a:gd name="T9" fmla="*/ 5760 h 11584"/>
              <a:gd name="T10" fmla="*/ 9472 w 11648"/>
              <a:gd name="T11" fmla="*/ 6976 h 11584"/>
              <a:gd name="T12" fmla="*/ 9728 w 11648"/>
              <a:gd name="T13" fmla="*/ 9056 h 11584"/>
              <a:gd name="T14" fmla="*/ 8000 w 11648"/>
              <a:gd name="T15" fmla="*/ 9088 h 11584"/>
              <a:gd name="T16" fmla="*/ 6400 w 11648"/>
              <a:gd name="T17" fmla="*/ 10144 h 11584"/>
              <a:gd name="T18" fmla="*/ 5376 w 11648"/>
              <a:gd name="T19" fmla="*/ 10848 h 11584"/>
              <a:gd name="T20" fmla="*/ 4096 w 11648"/>
              <a:gd name="T21" fmla="*/ 9184 h 11584"/>
              <a:gd name="T22" fmla="*/ 2528 w 11648"/>
              <a:gd name="T23" fmla="*/ 9664 h 11584"/>
              <a:gd name="T24" fmla="*/ 2400 w 11648"/>
              <a:gd name="T25" fmla="*/ 7488 h 11584"/>
              <a:gd name="T26" fmla="*/ 736 w 11648"/>
              <a:gd name="T27" fmla="*/ 6208 h 11584"/>
              <a:gd name="T28" fmla="*/ 1440 w 11648"/>
              <a:gd name="T29" fmla="*/ 5184 h 11584"/>
              <a:gd name="T30" fmla="*/ 2336 w 11648"/>
              <a:gd name="T31" fmla="*/ 3040 h 11584"/>
              <a:gd name="T32" fmla="*/ 3104 w 11648"/>
              <a:gd name="T33" fmla="*/ 2272 h 11584"/>
              <a:gd name="T34" fmla="*/ 4608 w 11648"/>
              <a:gd name="T35" fmla="*/ 2112 h 11584"/>
              <a:gd name="T36" fmla="*/ 5824 w 11648"/>
              <a:gd name="T37" fmla="*/ 640 h 11584"/>
              <a:gd name="T38" fmla="*/ 4800 w 11648"/>
              <a:gd name="T39" fmla="*/ 320 h 11584"/>
              <a:gd name="T40" fmla="*/ 3808 w 11648"/>
              <a:gd name="T41" fmla="*/ 1792 h 11584"/>
              <a:gd name="T42" fmla="*/ 2688 w 11648"/>
              <a:gd name="T43" fmla="*/ 1216 h 11584"/>
              <a:gd name="T44" fmla="*/ 1216 w 11648"/>
              <a:gd name="T45" fmla="*/ 2304 h 11584"/>
              <a:gd name="T46" fmla="*/ 1792 w 11648"/>
              <a:gd name="T47" fmla="*/ 3776 h 11584"/>
              <a:gd name="T48" fmla="*/ 320 w 11648"/>
              <a:gd name="T49" fmla="*/ 4768 h 11584"/>
              <a:gd name="T50" fmla="*/ 64 w 11648"/>
              <a:gd name="T51" fmla="*/ 6560 h 11584"/>
              <a:gd name="T52" fmla="*/ 1536 w 11648"/>
              <a:gd name="T53" fmla="*/ 7200 h 11584"/>
              <a:gd name="T54" fmla="*/ 1216 w 11648"/>
              <a:gd name="T55" fmla="*/ 8896 h 11584"/>
              <a:gd name="T56" fmla="*/ 2496 w 11648"/>
              <a:gd name="T57" fmla="*/ 10432 h 11584"/>
              <a:gd name="T58" fmla="*/ 3648 w 11648"/>
              <a:gd name="T59" fmla="*/ 9760 h 11584"/>
              <a:gd name="T60" fmla="*/ 4640 w 11648"/>
              <a:gd name="T61" fmla="*/ 10304 h 11584"/>
              <a:gd name="T62" fmla="*/ 5824 w 11648"/>
              <a:gd name="T63" fmla="*/ 11584 h 11584"/>
              <a:gd name="T64" fmla="*/ 7008 w 11648"/>
              <a:gd name="T65" fmla="*/ 10304 h 11584"/>
              <a:gd name="T66" fmla="*/ 8000 w 11648"/>
              <a:gd name="T67" fmla="*/ 9760 h 11584"/>
              <a:gd name="T68" fmla="*/ 9152 w 11648"/>
              <a:gd name="T69" fmla="*/ 10432 h 11584"/>
              <a:gd name="T70" fmla="*/ 10432 w 11648"/>
              <a:gd name="T71" fmla="*/ 8896 h 11584"/>
              <a:gd name="T72" fmla="*/ 10112 w 11648"/>
              <a:gd name="T73" fmla="*/ 7200 h 11584"/>
              <a:gd name="T74" fmla="*/ 11584 w 11648"/>
              <a:gd name="T75" fmla="*/ 6560 h 11584"/>
              <a:gd name="T76" fmla="*/ 11328 w 11648"/>
              <a:gd name="T77" fmla="*/ 4768 h 11584"/>
              <a:gd name="T78" fmla="*/ 9856 w 11648"/>
              <a:gd name="T79" fmla="*/ 3776 h 11584"/>
              <a:gd name="T80" fmla="*/ 10432 w 11648"/>
              <a:gd name="T81" fmla="*/ 2304 h 11584"/>
              <a:gd name="T82" fmla="*/ 8960 w 11648"/>
              <a:gd name="T83" fmla="*/ 1216 h 11584"/>
              <a:gd name="T84" fmla="*/ 7840 w 11648"/>
              <a:gd name="T85" fmla="*/ 1792 h 11584"/>
              <a:gd name="T86" fmla="*/ 6848 w 11648"/>
              <a:gd name="T87" fmla="*/ 320 h 11584"/>
              <a:gd name="T88" fmla="*/ 5824 w 11648"/>
              <a:gd name="T89" fmla="*/ 4480 h 11584"/>
              <a:gd name="T90" fmla="*/ 4544 w 11648"/>
              <a:gd name="T91" fmla="*/ 5760 h 11584"/>
              <a:gd name="T92" fmla="*/ 3904 w 11648"/>
              <a:gd name="T93" fmla="*/ 5760 h 11584"/>
              <a:gd name="T94" fmla="*/ 5824 w 11648"/>
              <a:gd name="T95" fmla="*/ 3840 h 1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648" h="11584">
                <a:moveTo>
                  <a:pt x="5824" y="640"/>
                </a:moveTo>
                <a:cubicBezTo>
                  <a:pt x="5984" y="640"/>
                  <a:pt x="6112" y="640"/>
                  <a:pt x="6272" y="672"/>
                </a:cubicBezTo>
                <a:lnTo>
                  <a:pt x="6400" y="1376"/>
                </a:lnTo>
                <a:cubicBezTo>
                  <a:pt x="6464" y="1728"/>
                  <a:pt x="6720" y="2016"/>
                  <a:pt x="7040" y="2112"/>
                </a:cubicBezTo>
                <a:cubicBezTo>
                  <a:pt x="7200" y="2176"/>
                  <a:pt x="7392" y="2240"/>
                  <a:pt x="7552" y="2336"/>
                </a:cubicBezTo>
                <a:cubicBezTo>
                  <a:pt x="7680" y="2400"/>
                  <a:pt x="7840" y="2432"/>
                  <a:pt x="8000" y="2432"/>
                </a:cubicBezTo>
                <a:cubicBezTo>
                  <a:pt x="8192" y="2432"/>
                  <a:pt x="8384" y="2368"/>
                  <a:pt x="8544" y="2272"/>
                </a:cubicBezTo>
                <a:lnTo>
                  <a:pt x="9120" y="1856"/>
                </a:lnTo>
                <a:cubicBezTo>
                  <a:pt x="9344" y="2048"/>
                  <a:pt x="9568" y="2240"/>
                  <a:pt x="9728" y="2464"/>
                </a:cubicBezTo>
                <a:lnTo>
                  <a:pt x="9312" y="3040"/>
                </a:lnTo>
                <a:cubicBezTo>
                  <a:pt x="9120" y="3328"/>
                  <a:pt x="9088" y="3712"/>
                  <a:pt x="9248" y="4032"/>
                </a:cubicBezTo>
                <a:cubicBezTo>
                  <a:pt x="9344" y="4192"/>
                  <a:pt x="9408" y="4352"/>
                  <a:pt x="9472" y="4544"/>
                </a:cubicBezTo>
                <a:cubicBezTo>
                  <a:pt x="9600" y="4896"/>
                  <a:pt x="9856" y="5120"/>
                  <a:pt x="10208" y="5184"/>
                </a:cubicBezTo>
                <a:lnTo>
                  <a:pt x="10912" y="5312"/>
                </a:lnTo>
                <a:cubicBezTo>
                  <a:pt x="10912" y="5472"/>
                  <a:pt x="10944" y="5600"/>
                  <a:pt x="10944" y="5760"/>
                </a:cubicBezTo>
                <a:cubicBezTo>
                  <a:pt x="10944" y="5920"/>
                  <a:pt x="10944" y="6048"/>
                  <a:pt x="10912" y="6208"/>
                </a:cubicBezTo>
                <a:lnTo>
                  <a:pt x="10208" y="6336"/>
                </a:lnTo>
                <a:cubicBezTo>
                  <a:pt x="9856" y="6400"/>
                  <a:pt x="9568" y="6656"/>
                  <a:pt x="9472" y="6976"/>
                </a:cubicBezTo>
                <a:cubicBezTo>
                  <a:pt x="9408" y="7136"/>
                  <a:pt x="9344" y="7328"/>
                  <a:pt x="9248" y="7488"/>
                </a:cubicBezTo>
                <a:cubicBezTo>
                  <a:pt x="9088" y="7808"/>
                  <a:pt x="9120" y="8192"/>
                  <a:pt x="9312" y="8480"/>
                </a:cubicBezTo>
                <a:lnTo>
                  <a:pt x="9728" y="9056"/>
                </a:lnTo>
                <a:cubicBezTo>
                  <a:pt x="9536" y="9280"/>
                  <a:pt x="9344" y="9504"/>
                  <a:pt x="9120" y="9664"/>
                </a:cubicBezTo>
                <a:lnTo>
                  <a:pt x="8544" y="9248"/>
                </a:lnTo>
                <a:cubicBezTo>
                  <a:pt x="8384" y="9120"/>
                  <a:pt x="8192" y="9088"/>
                  <a:pt x="8000" y="9088"/>
                </a:cubicBezTo>
                <a:cubicBezTo>
                  <a:pt x="7840" y="9088"/>
                  <a:pt x="7712" y="9120"/>
                  <a:pt x="7552" y="9184"/>
                </a:cubicBezTo>
                <a:cubicBezTo>
                  <a:pt x="7392" y="9280"/>
                  <a:pt x="7232" y="9344"/>
                  <a:pt x="7040" y="9408"/>
                </a:cubicBezTo>
                <a:cubicBezTo>
                  <a:pt x="6688" y="9536"/>
                  <a:pt x="6464" y="9792"/>
                  <a:pt x="6400" y="10144"/>
                </a:cubicBezTo>
                <a:lnTo>
                  <a:pt x="6272" y="10848"/>
                </a:lnTo>
                <a:cubicBezTo>
                  <a:pt x="6112" y="10848"/>
                  <a:pt x="5984" y="10880"/>
                  <a:pt x="5824" y="10880"/>
                </a:cubicBezTo>
                <a:cubicBezTo>
                  <a:pt x="5664" y="10880"/>
                  <a:pt x="5536" y="10880"/>
                  <a:pt x="5376" y="10848"/>
                </a:cubicBezTo>
                <a:lnTo>
                  <a:pt x="5248" y="10144"/>
                </a:lnTo>
                <a:cubicBezTo>
                  <a:pt x="5184" y="9792"/>
                  <a:pt x="4928" y="9504"/>
                  <a:pt x="4608" y="9408"/>
                </a:cubicBezTo>
                <a:cubicBezTo>
                  <a:pt x="4448" y="9344"/>
                  <a:pt x="4256" y="9280"/>
                  <a:pt x="4096" y="9184"/>
                </a:cubicBezTo>
                <a:cubicBezTo>
                  <a:pt x="3968" y="9120"/>
                  <a:pt x="3808" y="9088"/>
                  <a:pt x="3648" y="9088"/>
                </a:cubicBezTo>
                <a:cubicBezTo>
                  <a:pt x="3456" y="9088"/>
                  <a:pt x="3264" y="9152"/>
                  <a:pt x="3104" y="9248"/>
                </a:cubicBezTo>
                <a:lnTo>
                  <a:pt x="2528" y="9664"/>
                </a:lnTo>
                <a:cubicBezTo>
                  <a:pt x="2304" y="9472"/>
                  <a:pt x="2080" y="9280"/>
                  <a:pt x="1920" y="9056"/>
                </a:cubicBezTo>
                <a:lnTo>
                  <a:pt x="2336" y="8480"/>
                </a:lnTo>
                <a:cubicBezTo>
                  <a:pt x="2528" y="8192"/>
                  <a:pt x="2560" y="7808"/>
                  <a:pt x="2400" y="7488"/>
                </a:cubicBezTo>
                <a:cubicBezTo>
                  <a:pt x="2304" y="7328"/>
                  <a:pt x="2240" y="7168"/>
                  <a:pt x="2176" y="6976"/>
                </a:cubicBezTo>
                <a:cubicBezTo>
                  <a:pt x="2048" y="6624"/>
                  <a:pt x="1792" y="6400"/>
                  <a:pt x="1440" y="6336"/>
                </a:cubicBezTo>
                <a:lnTo>
                  <a:pt x="736" y="6208"/>
                </a:lnTo>
                <a:cubicBezTo>
                  <a:pt x="736" y="6048"/>
                  <a:pt x="704" y="5920"/>
                  <a:pt x="704" y="5760"/>
                </a:cubicBezTo>
                <a:cubicBezTo>
                  <a:pt x="704" y="5600"/>
                  <a:pt x="704" y="5472"/>
                  <a:pt x="736" y="5312"/>
                </a:cubicBezTo>
                <a:lnTo>
                  <a:pt x="1440" y="5184"/>
                </a:lnTo>
                <a:cubicBezTo>
                  <a:pt x="1792" y="5120"/>
                  <a:pt x="2080" y="4864"/>
                  <a:pt x="2176" y="4544"/>
                </a:cubicBezTo>
                <a:cubicBezTo>
                  <a:pt x="2240" y="4384"/>
                  <a:pt x="2304" y="4192"/>
                  <a:pt x="2400" y="4032"/>
                </a:cubicBezTo>
                <a:cubicBezTo>
                  <a:pt x="2560" y="3712"/>
                  <a:pt x="2528" y="3328"/>
                  <a:pt x="2336" y="3040"/>
                </a:cubicBezTo>
                <a:lnTo>
                  <a:pt x="1920" y="2464"/>
                </a:lnTo>
                <a:cubicBezTo>
                  <a:pt x="2112" y="2240"/>
                  <a:pt x="2304" y="2016"/>
                  <a:pt x="2528" y="1856"/>
                </a:cubicBezTo>
                <a:lnTo>
                  <a:pt x="3104" y="2272"/>
                </a:lnTo>
                <a:cubicBezTo>
                  <a:pt x="3264" y="2400"/>
                  <a:pt x="3456" y="2432"/>
                  <a:pt x="3648" y="2432"/>
                </a:cubicBezTo>
                <a:cubicBezTo>
                  <a:pt x="3808" y="2432"/>
                  <a:pt x="3936" y="2400"/>
                  <a:pt x="4096" y="2336"/>
                </a:cubicBezTo>
                <a:cubicBezTo>
                  <a:pt x="4256" y="2240"/>
                  <a:pt x="4416" y="2176"/>
                  <a:pt x="4608" y="2112"/>
                </a:cubicBezTo>
                <a:cubicBezTo>
                  <a:pt x="4960" y="1984"/>
                  <a:pt x="5184" y="1728"/>
                  <a:pt x="5248" y="1376"/>
                </a:cubicBezTo>
                <a:lnTo>
                  <a:pt x="5376" y="672"/>
                </a:lnTo>
                <a:cubicBezTo>
                  <a:pt x="5536" y="640"/>
                  <a:pt x="5664" y="640"/>
                  <a:pt x="5824" y="640"/>
                </a:cubicBezTo>
                <a:moveTo>
                  <a:pt x="5824" y="0"/>
                </a:moveTo>
                <a:cubicBezTo>
                  <a:pt x="5568" y="0"/>
                  <a:pt x="5312" y="32"/>
                  <a:pt x="5056" y="64"/>
                </a:cubicBezTo>
                <a:cubicBezTo>
                  <a:pt x="4928" y="96"/>
                  <a:pt x="4800" y="192"/>
                  <a:pt x="4800" y="320"/>
                </a:cubicBezTo>
                <a:lnTo>
                  <a:pt x="4640" y="1280"/>
                </a:lnTo>
                <a:cubicBezTo>
                  <a:pt x="4608" y="1408"/>
                  <a:pt x="4544" y="1504"/>
                  <a:pt x="4416" y="1536"/>
                </a:cubicBezTo>
                <a:cubicBezTo>
                  <a:pt x="4224" y="1600"/>
                  <a:pt x="4000" y="1696"/>
                  <a:pt x="3808" y="1792"/>
                </a:cubicBezTo>
                <a:cubicBezTo>
                  <a:pt x="3776" y="1824"/>
                  <a:pt x="3712" y="1824"/>
                  <a:pt x="3648" y="1824"/>
                </a:cubicBezTo>
                <a:cubicBezTo>
                  <a:pt x="3584" y="1824"/>
                  <a:pt x="3520" y="1792"/>
                  <a:pt x="3456" y="1760"/>
                </a:cubicBezTo>
                <a:lnTo>
                  <a:pt x="2688" y="1216"/>
                </a:lnTo>
                <a:cubicBezTo>
                  <a:pt x="2624" y="1184"/>
                  <a:pt x="2560" y="1152"/>
                  <a:pt x="2496" y="1152"/>
                </a:cubicBezTo>
                <a:cubicBezTo>
                  <a:pt x="2432" y="1152"/>
                  <a:pt x="2368" y="1184"/>
                  <a:pt x="2304" y="1216"/>
                </a:cubicBezTo>
                <a:cubicBezTo>
                  <a:pt x="1888" y="1536"/>
                  <a:pt x="1536" y="1888"/>
                  <a:pt x="1216" y="2304"/>
                </a:cubicBezTo>
                <a:cubicBezTo>
                  <a:pt x="1120" y="2400"/>
                  <a:pt x="1120" y="2560"/>
                  <a:pt x="1216" y="2688"/>
                </a:cubicBezTo>
                <a:lnTo>
                  <a:pt x="1760" y="3456"/>
                </a:lnTo>
                <a:cubicBezTo>
                  <a:pt x="1824" y="3552"/>
                  <a:pt x="1824" y="3680"/>
                  <a:pt x="1792" y="3776"/>
                </a:cubicBezTo>
                <a:cubicBezTo>
                  <a:pt x="1696" y="3968"/>
                  <a:pt x="1600" y="4160"/>
                  <a:pt x="1536" y="4384"/>
                </a:cubicBezTo>
                <a:cubicBezTo>
                  <a:pt x="1504" y="4512"/>
                  <a:pt x="1408" y="4576"/>
                  <a:pt x="1280" y="4608"/>
                </a:cubicBezTo>
                <a:lnTo>
                  <a:pt x="320" y="4768"/>
                </a:lnTo>
                <a:cubicBezTo>
                  <a:pt x="192" y="4800"/>
                  <a:pt x="64" y="4896"/>
                  <a:pt x="64" y="5024"/>
                </a:cubicBezTo>
                <a:cubicBezTo>
                  <a:pt x="32" y="5280"/>
                  <a:pt x="0" y="5536"/>
                  <a:pt x="0" y="5792"/>
                </a:cubicBezTo>
                <a:cubicBezTo>
                  <a:pt x="0" y="6048"/>
                  <a:pt x="32" y="6304"/>
                  <a:pt x="64" y="6560"/>
                </a:cubicBezTo>
                <a:cubicBezTo>
                  <a:pt x="96" y="6688"/>
                  <a:pt x="192" y="6816"/>
                  <a:pt x="320" y="6816"/>
                </a:cubicBezTo>
                <a:lnTo>
                  <a:pt x="1280" y="6976"/>
                </a:lnTo>
                <a:cubicBezTo>
                  <a:pt x="1408" y="7008"/>
                  <a:pt x="1504" y="7072"/>
                  <a:pt x="1536" y="7200"/>
                </a:cubicBezTo>
                <a:cubicBezTo>
                  <a:pt x="1600" y="7392"/>
                  <a:pt x="1696" y="7616"/>
                  <a:pt x="1792" y="7808"/>
                </a:cubicBezTo>
                <a:cubicBezTo>
                  <a:pt x="1856" y="7904"/>
                  <a:pt x="1856" y="8032"/>
                  <a:pt x="1760" y="8128"/>
                </a:cubicBezTo>
                <a:lnTo>
                  <a:pt x="1216" y="8896"/>
                </a:lnTo>
                <a:cubicBezTo>
                  <a:pt x="1152" y="9024"/>
                  <a:pt x="1120" y="9152"/>
                  <a:pt x="1216" y="9280"/>
                </a:cubicBezTo>
                <a:cubicBezTo>
                  <a:pt x="1536" y="9696"/>
                  <a:pt x="1888" y="10048"/>
                  <a:pt x="2304" y="10368"/>
                </a:cubicBezTo>
                <a:cubicBezTo>
                  <a:pt x="2368" y="10400"/>
                  <a:pt x="2432" y="10432"/>
                  <a:pt x="2496" y="10432"/>
                </a:cubicBezTo>
                <a:cubicBezTo>
                  <a:pt x="2560" y="10432"/>
                  <a:pt x="2624" y="10400"/>
                  <a:pt x="2688" y="10368"/>
                </a:cubicBezTo>
                <a:lnTo>
                  <a:pt x="3456" y="9824"/>
                </a:lnTo>
                <a:cubicBezTo>
                  <a:pt x="3520" y="9792"/>
                  <a:pt x="3584" y="9760"/>
                  <a:pt x="3648" y="9760"/>
                </a:cubicBezTo>
                <a:cubicBezTo>
                  <a:pt x="3712" y="9760"/>
                  <a:pt x="3744" y="9760"/>
                  <a:pt x="3808" y="9792"/>
                </a:cubicBezTo>
                <a:cubicBezTo>
                  <a:pt x="4000" y="9888"/>
                  <a:pt x="4192" y="9984"/>
                  <a:pt x="4416" y="10048"/>
                </a:cubicBezTo>
                <a:cubicBezTo>
                  <a:pt x="4544" y="10080"/>
                  <a:pt x="4608" y="10176"/>
                  <a:pt x="4640" y="10304"/>
                </a:cubicBezTo>
                <a:lnTo>
                  <a:pt x="4800" y="11264"/>
                </a:lnTo>
                <a:cubicBezTo>
                  <a:pt x="4832" y="11392"/>
                  <a:pt x="4928" y="11520"/>
                  <a:pt x="5056" y="11520"/>
                </a:cubicBezTo>
                <a:cubicBezTo>
                  <a:pt x="5312" y="11552"/>
                  <a:pt x="5568" y="11584"/>
                  <a:pt x="5824" y="11584"/>
                </a:cubicBezTo>
                <a:cubicBezTo>
                  <a:pt x="6080" y="11584"/>
                  <a:pt x="6336" y="11552"/>
                  <a:pt x="6592" y="11520"/>
                </a:cubicBezTo>
                <a:cubicBezTo>
                  <a:pt x="6720" y="11488"/>
                  <a:pt x="6848" y="11392"/>
                  <a:pt x="6848" y="11264"/>
                </a:cubicBezTo>
                <a:lnTo>
                  <a:pt x="7008" y="10304"/>
                </a:lnTo>
                <a:cubicBezTo>
                  <a:pt x="7040" y="10176"/>
                  <a:pt x="7104" y="10080"/>
                  <a:pt x="7232" y="10048"/>
                </a:cubicBezTo>
                <a:cubicBezTo>
                  <a:pt x="7424" y="9984"/>
                  <a:pt x="7648" y="9888"/>
                  <a:pt x="7840" y="9792"/>
                </a:cubicBezTo>
                <a:cubicBezTo>
                  <a:pt x="7872" y="9760"/>
                  <a:pt x="7936" y="9760"/>
                  <a:pt x="8000" y="9760"/>
                </a:cubicBezTo>
                <a:cubicBezTo>
                  <a:pt x="8064" y="9760"/>
                  <a:pt x="8128" y="9792"/>
                  <a:pt x="8192" y="9824"/>
                </a:cubicBezTo>
                <a:lnTo>
                  <a:pt x="8960" y="10368"/>
                </a:lnTo>
                <a:cubicBezTo>
                  <a:pt x="9024" y="10400"/>
                  <a:pt x="9088" y="10432"/>
                  <a:pt x="9152" y="10432"/>
                </a:cubicBezTo>
                <a:cubicBezTo>
                  <a:pt x="9216" y="10432"/>
                  <a:pt x="9280" y="10400"/>
                  <a:pt x="9344" y="10368"/>
                </a:cubicBezTo>
                <a:cubicBezTo>
                  <a:pt x="9760" y="10048"/>
                  <a:pt x="10112" y="9696"/>
                  <a:pt x="10432" y="9280"/>
                </a:cubicBezTo>
                <a:cubicBezTo>
                  <a:pt x="10528" y="9184"/>
                  <a:pt x="10528" y="9024"/>
                  <a:pt x="10432" y="8896"/>
                </a:cubicBezTo>
                <a:lnTo>
                  <a:pt x="9888" y="8128"/>
                </a:lnTo>
                <a:cubicBezTo>
                  <a:pt x="9824" y="8032"/>
                  <a:pt x="9824" y="7904"/>
                  <a:pt x="9856" y="7808"/>
                </a:cubicBezTo>
                <a:cubicBezTo>
                  <a:pt x="9952" y="7616"/>
                  <a:pt x="10048" y="7424"/>
                  <a:pt x="10112" y="7200"/>
                </a:cubicBezTo>
                <a:cubicBezTo>
                  <a:pt x="10144" y="7072"/>
                  <a:pt x="10240" y="7008"/>
                  <a:pt x="10368" y="6976"/>
                </a:cubicBezTo>
                <a:lnTo>
                  <a:pt x="11328" y="6816"/>
                </a:lnTo>
                <a:cubicBezTo>
                  <a:pt x="11456" y="6784"/>
                  <a:pt x="11584" y="6688"/>
                  <a:pt x="11584" y="6560"/>
                </a:cubicBezTo>
                <a:cubicBezTo>
                  <a:pt x="11616" y="6304"/>
                  <a:pt x="11648" y="6048"/>
                  <a:pt x="11648" y="5792"/>
                </a:cubicBezTo>
                <a:cubicBezTo>
                  <a:pt x="11648" y="5536"/>
                  <a:pt x="11616" y="5280"/>
                  <a:pt x="11584" y="5024"/>
                </a:cubicBezTo>
                <a:cubicBezTo>
                  <a:pt x="11552" y="4896"/>
                  <a:pt x="11456" y="4768"/>
                  <a:pt x="11328" y="4768"/>
                </a:cubicBezTo>
                <a:lnTo>
                  <a:pt x="10368" y="4608"/>
                </a:lnTo>
                <a:cubicBezTo>
                  <a:pt x="10240" y="4576"/>
                  <a:pt x="10144" y="4512"/>
                  <a:pt x="10112" y="4384"/>
                </a:cubicBezTo>
                <a:cubicBezTo>
                  <a:pt x="10048" y="4192"/>
                  <a:pt x="9952" y="3968"/>
                  <a:pt x="9856" y="3776"/>
                </a:cubicBezTo>
                <a:cubicBezTo>
                  <a:pt x="9792" y="3680"/>
                  <a:pt x="9792" y="3552"/>
                  <a:pt x="9888" y="3456"/>
                </a:cubicBezTo>
                <a:lnTo>
                  <a:pt x="10432" y="2688"/>
                </a:lnTo>
                <a:cubicBezTo>
                  <a:pt x="10496" y="2560"/>
                  <a:pt x="10528" y="2432"/>
                  <a:pt x="10432" y="2304"/>
                </a:cubicBezTo>
                <a:cubicBezTo>
                  <a:pt x="10112" y="1888"/>
                  <a:pt x="9760" y="1536"/>
                  <a:pt x="9344" y="1216"/>
                </a:cubicBezTo>
                <a:cubicBezTo>
                  <a:pt x="9280" y="1184"/>
                  <a:pt x="9216" y="1152"/>
                  <a:pt x="9152" y="1152"/>
                </a:cubicBezTo>
                <a:cubicBezTo>
                  <a:pt x="9088" y="1152"/>
                  <a:pt x="9024" y="1184"/>
                  <a:pt x="8960" y="1216"/>
                </a:cubicBezTo>
                <a:lnTo>
                  <a:pt x="8192" y="1760"/>
                </a:lnTo>
                <a:cubicBezTo>
                  <a:pt x="8128" y="1792"/>
                  <a:pt x="8064" y="1824"/>
                  <a:pt x="8000" y="1824"/>
                </a:cubicBezTo>
                <a:cubicBezTo>
                  <a:pt x="7936" y="1824"/>
                  <a:pt x="7904" y="1824"/>
                  <a:pt x="7840" y="1792"/>
                </a:cubicBezTo>
                <a:cubicBezTo>
                  <a:pt x="7648" y="1696"/>
                  <a:pt x="7456" y="1600"/>
                  <a:pt x="7232" y="1536"/>
                </a:cubicBezTo>
                <a:cubicBezTo>
                  <a:pt x="7104" y="1504"/>
                  <a:pt x="7040" y="1408"/>
                  <a:pt x="7008" y="1280"/>
                </a:cubicBezTo>
                <a:lnTo>
                  <a:pt x="6848" y="320"/>
                </a:lnTo>
                <a:cubicBezTo>
                  <a:pt x="6816" y="192"/>
                  <a:pt x="6720" y="64"/>
                  <a:pt x="6592" y="64"/>
                </a:cubicBezTo>
                <a:cubicBezTo>
                  <a:pt x="6336" y="32"/>
                  <a:pt x="6080" y="0"/>
                  <a:pt x="5824" y="0"/>
                </a:cubicBezTo>
                <a:close/>
                <a:moveTo>
                  <a:pt x="5824" y="4480"/>
                </a:moveTo>
                <a:cubicBezTo>
                  <a:pt x="6528" y="4480"/>
                  <a:pt x="7104" y="5056"/>
                  <a:pt x="7104" y="5760"/>
                </a:cubicBezTo>
                <a:cubicBezTo>
                  <a:pt x="7104" y="6464"/>
                  <a:pt x="6528" y="7040"/>
                  <a:pt x="5824" y="7040"/>
                </a:cubicBezTo>
                <a:cubicBezTo>
                  <a:pt x="5120" y="7040"/>
                  <a:pt x="4544" y="6464"/>
                  <a:pt x="4544" y="5760"/>
                </a:cubicBezTo>
                <a:cubicBezTo>
                  <a:pt x="4544" y="5056"/>
                  <a:pt x="5120" y="4480"/>
                  <a:pt x="5824" y="4480"/>
                </a:cubicBezTo>
                <a:close/>
                <a:moveTo>
                  <a:pt x="5824" y="3840"/>
                </a:moveTo>
                <a:cubicBezTo>
                  <a:pt x="4768" y="3840"/>
                  <a:pt x="3904" y="4704"/>
                  <a:pt x="3904" y="5760"/>
                </a:cubicBezTo>
                <a:cubicBezTo>
                  <a:pt x="3904" y="6816"/>
                  <a:pt x="4768" y="7680"/>
                  <a:pt x="5824" y="7680"/>
                </a:cubicBezTo>
                <a:cubicBezTo>
                  <a:pt x="6880" y="7680"/>
                  <a:pt x="7744" y="6816"/>
                  <a:pt x="7744" y="5760"/>
                </a:cubicBezTo>
                <a:cubicBezTo>
                  <a:pt x="7744" y="4704"/>
                  <a:pt x="6880" y="3840"/>
                  <a:pt x="5824" y="3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08126" y="5334843"/>
            <a:ext cx="13665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  <a:sym typeface="+mn-ea"/>
              </a:rPr>
              <a:t>BY : Arjun Pandey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81286" y="52205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5" name="Oval 28"/>
          <p:cNvSpPr/>
          <p:nvPr/>
        </p:nvSpPr>
        <p:spPr>
          <a:xfrm>
            <a:off x="8625911" y="5365183"/>
            <a:ext cx="216278" cy="216318"/>
          </a:xfrm>
          <a:custGeom>
            <a:avLst/>
            <a:gdLst>
              <a:gd name="T0" fmla="*/ 5760 w 11520"/>
              <a:gd name="T1" fmla="*/ 0 h 11520"/>
              <a:gd name="T2" fmla="*/ 0 w 11520"/>
              <a:gd name="T3" fmla="*/ 5760 h 11520"/>
              <a:gd name="T4" fmla="*/ 5760 w 11520"/>
              <a:gd name="T5" fmla="*/ 11520 h 11520"/>
              <a:gd name="T6" fmla="*/ 11520 w 11520"/>
              <a:gd name="T7" fmla="*/ 5760 h 11520"/>
              <a:gd name="T8" fmla="*/ 5760 w 11520"/>
              <a:gd name="T9" fmla="*/ 0 h 11520"/>
              <a:gd name="T10" fmla="*/ 5760 w 11520"/>
              <a:gd name="T11" fmla="*/ 10880 h 11520"/>
              <a:gd name="T12" fmla="*/ 640 w 11520"/>
              <a:gd name="T13" fmla="*/ 5760 h 11520"/>
              <a:gd name="T14" fmla="*/ 5760 w 11520"/>
              <a:gd name="T15" fmla="*/ 640 h 11520"/>
              <a:gd name="T16" fmla="*/ 10880 w 11520"/>
              <a:gd name="T17" fmla="*/ 5760 h 11520"/>
              <a:gd name="T18" fmla="*/ 5760 w 11520"/>
              <a:gd name="T19" fmla="*/ 10880 h 11520"/>
              <a:gd name="T20" fmla="*/ 6912 w 11520"/>
              <a:gd name="T21" fmla="*/ 3840 h 11520"/>
              <a:gd name="T22" fmla="*/ 6976 w 11520"/>
              <a:gd name="T23" fmla="*/ 4256 h 11520"/>
              <a:gd name="T24" fmla="*/ 7200 w 11520"/>
              <a:gd name="T25" fmla="*/ 7104 h 11520"/>
              <a:gd name="T26" fmla="*/ 7136 w 11520"/>
              <a:gd name="T27" fmla="*/ 7168 h 11520"/>
              <a:gd name="T28" fmla="*/ 3872 w 11520"/>
              <a:gd name="T29" fmla="*/ 5728 h 11520"/>
              <a:gd name="T30" fmla="*/ 4576 w 11520"/>
              <a:gd name="T31" fmla="*/ 4256 h 11520"/>
              <a:gd name="T32" fmla="*/ 4640 w 11520"/>
              <a:gd name="T33" fmla="*/ 3840 h 11520"/>
              <a:gd name="T34" fmla="*/ 4160 w 11520"/>
              <a:gd name="T35" fmla="*/ 3744 h 11520"/>
              <a:gd name="T36" fmla="*/ 3872 w 11520"/>
              <a:gd name="T37" fmla="*/ 7552 h 11520"/>
              <a:gd name="T38" fmla="*/ 3936 w 11520"/>
              <a:gd name="T39" fmla="*/ 7616 h 11520"/>
              <a:gd name="T40" fmla="*/ 8320 w 11520"/>
              <a:gd name="T41" fmla="*/ 5696 h 11520"/>
              <a:gd name="T42" fmla="*/ 7360 w 11520"/>
              <a:gd name="T43" fmla="*/ 3712 h 11520"/>
              <a:gd name="T44" fmla="*/ 6912 w 11520"/>
              <a:gd name="T45" fmla="*/ 3840 h 11520"/>
              <a:gd name="T46" fmla="*/ 5760 w 11520"/>
              <a:gd name="T47" fmla="*/ 5760 h 11520"/>
              <a:gd name="T48" fmla="*/ 5440 w 11520"/>
              <a:gd name="T49" fmla="*/ 5440 h 11520"/>
              <a:gd name="T50" fmla="*/ 5440 w 11520"/>
              <a:gd name="T51" fmla="*/ 3520 h 11520"/>
              <a:gd name="T52" fmla="*/ 5760 w 11520"/>
              <a:gd name="T53" fmla="*/ 3200 h 11520"/>
              <a:gd name="T54" fmla="*/ 6080 w 11520"/>
              <a:gd name="T55" fmla="*/ 3520 h 11520"/>
              <a:gd name="T56" fmla="*/ 6080 w 11520"/>
              <a:gd name="T57" fmla="*/ 5440 h 11520"/>
              <a:gd name="T58" fmla="*/ 5760 w 11520"/>
              <a:gd name="T59" fmla="*/ 576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520" h="11520">
                <a:moveTo>
                  <a:pt x="5760" y="0"/>
                </a:moveTo>
                <a:cubicBezTo>
                  <a:pt x="2592" y="0"/>
                  <a:pt x="0" y="2592"/>
                  <a:pt x="0" y="5760"/>
                </a:cubicBezTo>
                <a:cubicBezTo>
                  <a:pt x="0" y="8928"/>
                  <a:pt x="2592" y="11520"/>
                  <a:pt x="5760" y="11520"/>
                </a:cubicBezTo>
                <a:cubicBezTo>
                  <a:pt x="8928" y="11520"/>
                  <a:pt x="11520" y="8928"/>
                  <a:pt x="11520" y="5760"/>
                </a:cubicBezTo>
                <a:cubicBezTo>
                  <a:pt x="11520" y="2592"/>
                  <a:pt x="8928" y="0"/>
                  <a:pt x="5760" y="0"/>
                </a:cubicBezTo>
                <a:close/>
                <a:moveTo>
                  <a:pt x="5760" y="10880"/>
                </a:moveTo>
                <a:cubicBezTo>
                  <a:pt x="2944" y="10880"/>
                  <a:pt x="640" y="8576"/>
                  <a:pt x="640" y="5760"/>
                </a:cubicBezTo>
                <a:cubicBezTo>
                  <a:pt x="640" y="2944"/>
                  <a:pt x="2944" y="640"/>
                  <a:pt x="5760" y="640"/>
                </a:cubicBezTo>
                <a:cubicBezTo>
                  <a:pt x="8576" y="640"/>
                  <a:pt x="10880" y="2944"/>
                  <a:pt x="10880" y="5760"/>
                </a:cubicBezTo>
                <a:cubicBezTo>
                  <a:pt x="10880" y="8576"/>
                  <a:pt x="8576" y="10880"/>
                  <a:pt x="5760" y="10880"/>
                </a:cubicBezTo>
                <a:close/>
                <a:moveTo>
                  <a:pt x="6912" y="3840"/>
                </a:moveTo>
                <a:cubicBezTo>
                  <a:pt x="6816" y="3968"/>
                  <a:pt x="6848" y="4160"/>
                  <a:pt x="6976" y="4256"/>
                </a:cubicBezTo>
                <a:cubicBezTo>
                  <a:pt x="7712" y="4864"/>
                  <a:pt x="8000" y="6016"/>
                  <a:pt x="7200" y="7104"/>
                </a:cubicBezTo>
                <a:lnTo>
                  <a:pt x="7136" y="7168"/>
                </a:lnTo>
                <a:cubicBezTo>
                  <a:pt x="5568" y="8320"/>
                  <a:pt x="3872" y="7232"/>
                  <a:pt x="3872" y="5728"/>
                </a:cubicBezTo>
                <a:cubicBezTo>
                  <a:pt x="3872" y="5120"/>
                  <a:pt x="4160" y="4608"/>
                  <a:pt x="4576" y="4256"/>
                </a:cubicBezTo>
                <a:cubicBezTo>
                  <a:pt x="4704" y="4160"/>
                  <a:pt x="4736" y="3968"/>
                  <a:pt x="4640" y="3840"/>
                </a:cubicBezTo>
                <a:cubicBezTo>
                  <a:pt x="4544" y="3680"/>
                  <a:pt x="4320" y="3616"/>
                  <a:pt x="4160" y="3744"/>
                </a:cubicBezTo>
                <a:cubicBezTo>
                  <a:pt x="3168" y="4544"/>
                  <a:pt x="2784" y="6112"/>
                  <a:pt x="3872" y="7552"/>
                </a:cubicBezTo>
                <a:lnTo>
                  <a:pt x="3936" y="7616"/>
                </a:lnTo>
                <a:cubicBezTo>
                  <a:pt x="6048" y="9184"/>
                  <a:pt x="8320" y="7712"/>
                  <a:pt x="8320" y="5696"/>
                </a:cubicBezTo>
                <a:cubicBezTo>
                  <a:pt x="8320" y="4896"/>
                  <a:pt x="7936" y="4192"/>
                  <a:pt x="7360" y="3712"/>
                </a:cubicBezTo>
                <a:cubicBezTo>
                  <a:pt x="7232" y="3648"/>
                  <a:pt x="7008" y="3680"/>
                  <a:pt x="6912" y="3840"/>
                </a:cubicBezTo>
                <a:close/>
                <a:moveTo>
                  <a:pt x="5760" y="5760"/>
                </a:moveTo>
                <a:cubicBezTo>
                  <a:pt x="5600" y="5760"/>
                  <a:pt x="5440" y="5632"/>
                  <a:pt x="5440" y="5440"/>
                </a:cubicBezTo>
                <a:lnTo>
                  <a:pt x="5440" y="3520"/>
                </a:lnTo>
                <a:cubicBezTo>
                  <a:pt x="5440" y="3360"/>
                  <a:pt x="5600" y="3200"/>
                  <a:pt x="5760" y="3200"/>
                </a:cubicBezTo>
                <a:cubicBezTo>
                  <a:pt x="5920" y="3200"/>
                  <a:pt x="6080" y="3360"/>
                  <a:pt x="6080" y="3520"/>
                </a:cubicBezTo>
                <a:lnTo>
                  <a:pt x="6080" y="5440"/>
                </a:lnTo>
                <a:cubicBezTo>
                  <a:pt x="6080" y="5600"/>
                  <a:pt x="5920" y="5760"/>
                  <a:pt x="576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51393" y="5334843"/>
            <a:ext cx="130619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  <a:sym typeface="+mn-ea"/>
              </a:rPr>
              <a:t>Date:08/07/2024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pic>
        <p:nvPicPr>
          <p:cNvPr id="49" name="图形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71" y="592537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223405" y="2051140"/>
            <a:ext cx="50287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THANKS FOR WATCHING</a:t>
            </a:r>
            <a:endParaRPr lang="zh-CN" altLang="en-US" sz="6000" dirty="0">
              <a:solidFill>
                <a:schemeClr val="accent2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24355" y="2064385"/>
            <a:ext cx="3542665" cy="354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144326" y="1757452"/>
            <a:ext cx="4328387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01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44320" y="3491967"/>
            <a:ext cx="499376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Intro NLP</a:t>
            </a:r>
            <a:endParaRPr lang="zh-CN" altLang="en-US" sz="5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44342" y="4348118"/>
            <a:ext cx="486222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Overview丨Applications丨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5629275" y="1553845"/>
            <a:ext cx="5327015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FF944B"/>
                </a:solidFill>
                <a:latin typeface="Times New Roman" panose="02020603050405020304" charset="0"/>
                <a:ea typeface="Righteous" panose="02010506000000020000" pitchFamily="2" charset="0"/>
                <a:cs typeface="Times New Roman" panose="02020603050405020304" charset="0"/>
              </a:rPr>
              <a:t>Overview</a:t>
            </a:r>
            <a:endParaRPr lang="en-US" altLang="zh-CN" sz="4400" dirty="0">
              <a:solidFill>
                <a:srgbClr val="FF944B"/>
              </a:solidFill>
              <a:latin typeface="Times New Roman" panose="02020603050405020304" charset="0"/>
              <a:ea typeface="Righteous" panose="02010506000000020000" pitchFamily="2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138555" y="149479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Natural Language Processing (NLP)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Interaction between computers and humans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Understand, interpret, and generate human language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Way that is both meaningful and useful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2140" y="1213485"/>
            <a:ext cx="473773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Application</a:t>
            </a:r>
            <a:endParaRPr lang="en-US" altLang="zh-CN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1"/>
            </p:custDataLst>
          </p:nvPr>
        </p:nvSpPr>
        <p:spPr>
          <a:xfrm>
            <a:off x="86360" y="1407795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Text Classification: Categorizing text into predefined labels 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Machine Translation: Translating text from one language to another 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Sentiment Analysis: Analysing positive or negative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Speech Recognition: Converting spoken language into text 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Text Generation: Contextually related texts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0" y="3002280"/>
            <a:ext cx="1177290" cy="1218565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970" y="4384675"/>
            <a:ext cx="3426460" cy="2183130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020" y="446405"/>
            <a:ext cx="3225800" cy="2058035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385" y="4582795"/>
            <a:ext cx="2726690" cy="1634490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5" y="5124450"/>
            <a:ext cx="1034415" cy="9290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Deep Learning Models</a:t>
            </a:r>
            <a:endParaRPr lang="en-US" altLang="zh-CN" sz="4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16205" y="196723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RNNs (Recurrent Neural Networks): Handle sequential data and capture dependencies between words.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LSTMs (Long Short-Term Memory Networks): Mitigates the vanishing gradient problem and captures long-range dependencies.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Transformers: Use self-attention mechanisms to capture dependencies and parallelize training.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05" y="439420"/>
            <a:ext cx="2828925" cy="3552825"/>
          </a:xfrm>
          <a:prstGeom prst="rect">
            <a:avLst/>
          </a:prstGeom>
        </p:spPr>
      </p:pic>
      <p:pic>
        <p:nvPicPr>
          <p:cNvPr id="3" name="Picture 2" descr="LSTM_Ce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3070" y="4166870"/>
            <a:ext cx="3574415" cy="244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229907" y="1410064"/>
            <a:ext cx="5048905" cy="4591884"/>
            <a:chOff x="6756380" y="1410064"/>
            <a:chExt cx="5048905" cy="4591884"/>
          </a:xfrm>
        </p:grpSpPr>
        <p:grpSp>
          <p:nvGrpSpPr>
            <p:cNvPr id="2" name="组合 1"/>
            <p:cNvGrpSpPr/>
            <p:nvPr/>
          </p:nvGrpSpPr>
          <p:grpSpPr>
            <a:xfrm>
              <a:off x="6756380" y="1410064"/>
              <a:ext cx="5048905" cy="4388243"/>
              <a:chOff x="985319" y="1363882"/>
              <a:chExt cx="5048905" cy="438824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2444" y="5709171"/>
                <a:ext cx="5041780" cy="42954"/>
              </a:xfrm>
              <a:prstGeom prst="rect">
                <a:avLst/>
              </a:prstGeom>
              <a:solidFill>
                <a:srgbClr val="1316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Righteous" panose="02010506000000020000" pitchFamily="2" charset="0"/>
                </a:endParaRPr>
              </a:p>
            </p:txBody>
          </p:sp>
          <p:pic>
            <p:nvPicPr>
              <p:cNvPr id="19" name="图形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985319" y="2170395"/>
                <a:ext cx="4661639" cy="3534832"/>
              </a:xfrm>
              <a:prstGeom prst="rect">
                <a:avLst/>
              </a:prstGeom>
            </p:spPr>
          </p:pic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32257" y="1783810"/>
                <a:ext cx="3740658" cy="3534832"/>
              </a:xfrm>
              <a:prstGeom prst="rect">
                <a:avLst/>
              </a:prstGeom>
            </p:spPr>
          </p:pic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87886" y="3811497"/>
                <a:ext cx="1771155" cy="1892837"/>
              </a:xfrm>
              <a:prstGeom prst="rect">
                <a:avLst/>
              </a:prstGeom>
            </p:spPr>
          </p:pic>
          <p:pic>
            <p:nvPicPr>
              <p:cNvPr id="14" name="图形 1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15898" y="5207396"/>
                <a:ext cx="2246185" cy="492192"/>
              </a:xfrm>
              <a:prstGeom prst="rect">
                <a:avLst/>
              </a:prstGeom>
            </p:spPr>
          </p:pic>
          <p:pic>
            <p:nvPicPr>
              <p:cNvPr id="16" name="图形 1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78773" y="3052902"/>
                <a:ext cx="706966" cy="465345"/>
              </a:xfrm>
              <a:prstGeom prst="rect">
                <a:avLst/>
              </a:prstGeom>
            </p:spPr>
          </p:pic>
          <p:pic>
            <p:nvPicPr>
              <p:cNvPr id="17" name="图形 1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78773" y="1380319"/>
                <a:ext cx="706967" cy="904918"/>
              </a:xfrm>
              <a:prstGeom prst="rect">
                <a:avLst/>
              </a:prstGeom>
            </p:spPr>
          </p:pic>
          <p:pic>
            <p:nvPicPr>
              <p:cNvPr id="18" name="图形 1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016081" y="2383017"/>
                <a:ext cx="545885" cy="366907"/>
              </a:xfrm>
              <a:prstGeom prst="rect">
                <a:avLst/>
              </a:prstGeom>
            </p:spPr>
          </p:pic>
          <p:pic>
            <p:nvPicPr>
              <p:cNvPr id="32" name="图形 31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534316" y="1363882"/>
                <a:ext cx="816962" cy="816962"/>
              </a:xfrm>
              <a:prstGeom prst="rect">
                <a:avLst/>
              </a:prstGeom>
            </p:spPr>
          </p:pic>
        </p:grpSp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519070" y="2843475"/>
              <a:ext cx="2403186" cy="3158473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1144326" y="1757452"/>
            <a:ext cx="432838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02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73530" y="3491967"/>
            <a:ext cx="499376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RNN 🙴LSTM</a:t>
            </a:r>
            <a:endParaRPr lang="en-US" altLang="zh-CN" sz="5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72917" y="4348118"/>
            <a:ext cx="486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Overview丨About Us丨Our story丨Problem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RNN overview</a:t>
            </a:r>
            <a:endParaRPr lang="en-US" altLang="zh-CN" sz="4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28" name="Text Box 27"/>
          <p:cNvSpPr txBox="1"/>
          <p:nvPr>
            <p:custDataLst>
              <p:tags r:id="rId2"/>
            </p:custDataLst>
          </p:nvPr>
        </p:nvSpPr>
        <p:spPr>
          <a:xfrm>
            <a:off x="106045" y="1436370"/>
            <a:ext cx="827786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Structure: Networks with loops, allowing information </a:t>
            </a:r>
            <a:endParaRPr lang="en-US">
              <a:latin typeface="+mj-lt"/>
              <a:cs typeface="+mj-lt"/>
            </a:endParaRPr>
          </a:p>
          <a:p>
            <a:pPr indent="0" algn="l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</a:rPr>
              <a:t>to persist.</a:t>
            </a:r>
            <a:endParaRPr lang="en-US">
              <a:latin typeface="+mj-lt"/>
              <a:cs typeface="+mj-lt"/>
            </a:endParaRPr>
          </a:p>
          <a:p>
            <a:pPr marL="285750" indent="-285750" algn="l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Function: Designed for sequential data</a:t>
            </a:r>
            <a:endParaRPr lang="en-US">
              <a:latin typeface="+mj-lt"/>
              <a:cs typeface="+mj-lt"/>
            </a:endParaRPr>
          </a:p>
          <a:p>
            <a:pPr marL="285750" indent="-285750" algn="l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Limitation: Struggle with  long-term dependencies</a:t>
            </a:r>
            <a:endParaRPr lang="en-US">
              <a:latin typeface="+mj-lt"/>
              <a:cs typeface="+mj-lt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4320540" y="7321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0" y="635635"/>
            <a:ext cx="5759450" cy="5580380"/>
          </a:xfrm>
          <a:prstGeom prst="round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4342765"/>
            <a:ext cx="5765165" cy="187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dirty="0">
                <a:solidFill>
                  <a:srgbClr val="FF944B"/>
                </a:solidFill>
                <a:latin typeface="Times New Roman" panose="02020603050405020304" charset="0"/>
                <a:ea typeface="Righteous" panose="02010506000000020000" pitchFamily="2" charset="0"/>
                <a:cs typeface="Times New Roman" panose="02020603050405020304" charset="0"/>
              </a:rPr>
              <a:t>LSTM Overview</a:t>
            </a:r>
            <a:endParaRPr lang="en-US" altLang="zh-CN" sz="4400" dirty="0">
              <a:solidFill>
                <a:srgbClr val="FF944B"/>
              </a:solidFill>
              <a:latin typeface="Times New Roman" panose="02020603050405020304" charset="0"/>
              <a:ea typeface="Righteous" panose="02010506000000020000" pitchFamily="2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78105" y="1427480"/>
            <a:ext cx="8336280" cy="440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Structure: A type of RNN designed to remember information for long periods.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Components: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Cell State: Keeps track of the information over time.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Gates: Control the flow of information (input gate, forget gate, output gate).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Function: Effectively captures long-term dependencies by addressing vanishing gradient issues.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Benefits: Better performance in tasks like language modeling, machine translation, and time series prediction.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746760"/>
            <a:ext cx="4788535" cy="440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PP_MARK_KEY" val="335a02bc-232e-44b1-8a49-96d1620653c2"/>
  <p:tag name="COMMONDATA" val="eyJoZGlkIjoiODliZWY4OTY0MGRkODE3MzUwYWNjNzJlOTZjZjEzOW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0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44B"/>
      </a:accent1>
      <a:accent2>
        <a:srgbClr val="404040"/>
      </a:accent2>
      <a:accent3>
        <a:srgbClr val="FF944B"/>
      </a:accent3>
      <a:accent4>
        <a:srgbClr val="404040"/>
      </a:accent4>
      <a:accent5>
        <a:srgbClr val="FF944B"/>
      </a:accent5>
      <a:accent6>
        <a:srgbClr val="404040"/>
      </a:accent6>
      <a:hlink>
        <a:srgbClr val="0563C1"/>
      </a:hlink>
      <a:folHlink>
        <a:srgbClr val="954F72"/>
      </a:folHlink>
    </a:clrScheme>
    <a:fontScheme name="自定义 25">
      <a:majorFont>
        <a:latin typeface="Righteous"/>
        <a:ea typeface="Righteous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0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44B"/>
      </a:accent1>
      <a:accent2>
        <a:srgbClr val="404040"/>
      </a:accent2>
      <a:accent3>
        <a:srgbClr val="FF944B"/>
      </a:accent3>
      <a:accent4>
        <a:srgbClr val="404040"/>
      </a:accent4>
      <a:accent5>
        <a:srgbClr val="FF944B"/>
      </a:accent5>
      <a:accent6>
        <a:srgbClr val="404040"/>
      </a:accent6>
      <a:hlink>
        <a:srgbClr val="0563C1"/>
      </a:hlink>
      <a:folHlink>
        <a:srgbClr val="954F72"/>
      </a:folHlink>
    </a:clrScheme>
    <a:fontScheme name="自定义 25">
      <a:majorFont>
        <a:latin typeface="Righteous"/>
        <a:ea typeface="Righteous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ighteous"/>
        <a:font script="Hebr" typeface="Righteou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ighteou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ighteous"/>
        <a:font script="Hebr" typeface="Righteou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ighteou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2826</Words>
  <Application>WPS Presentation</Application>
  <PresentationFormat>宽屏</PresentationFormat>
  <Paragraphs>169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Manrope SemiBold</vt:lpstr>
      <vt:lpstr>Segoe Print</vt:lpstr>
      <vt:lpstr>Righteous</vt:lpstr>
      <vt:lpstr>Yu Gothic UI</vt:lpstr>
      <vt:lpstr>Times New Roman</vt:lpstr>
      <vt:lpstr>Wingdings</vt:lpstr>
      <vt:lpstr>Microsoft YaHei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“multi-headed” ATTENTION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cross one</cp:lastModifiedBy>
  <cp:revision>75</cp:revision>
  <dcterms:created xsi:type="dcterms:W3CDTF">2023-03-30T16:59:00Z</dcterms:created>
  <dcterms:modified xsi:type="dcterms:W3CDTF">2024-10-07T18:06:03Z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F26EFDFBC1754CF09BFCF177C4D4FD15_13</vt:lpwstr>
  </property>
  <property fmtid="{D5CDD505-2E9C-101B-9397-08002B2CF9AE}" pid="3" name="KSOProductBuildVer">
    <vt:lpwstr>1033-12.2.0.18283</vt:lpwstr>
  </property>
</Properties>
</file>